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3.xml" ContentType="application/vnd.openxmlformats-officedocument.drawingml.chartshapes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2" r:id="rId2"/>
    <p:sldMasterId id="2147483663" r:id="rId3"/>
    <p:sldMasterId id="2147483664" r:id="rId4"/>
    <p:sldMasterId id="2147483665" r:id="rId5"/>
    <p:sldMasterId id="2147483666" r:id="rId6"/>
    <p:sldMasterId id="2147483667" r:id="rId7"/>
    <p:sldMasterId id="2147483668" r:id="rId8"/>
    <p:sldMasterId id="2147483669" r:id="rId9"/>
    <p:sldMasterId id="2147483670" r:id="rId10"/>
    <p:sldMasterId id="2147483671" r:id="rId11"/>
    <p:sldMasterId id="2147483672" r:id="rId12"/>
    <p:sldMasterId id="2147483673" r:id="rId13"/>
  </p:sldMasterIdLst>
  <p:handoutMasterIdLst>
    <p:handoutMasterId r:id="rId39"/>
  </p:handoutMasterIdLst>
  <p:sldIdLst>
    <p:sldId id="326" r:id="rId14"/>
    <p:sldId id="376" r:id="rId15"/>
    <p:sldId id="327" r:id="rId16"/>
    <p:sldId id="264" r:id="rId17"/>
    <p:sldId id="259" r:id="rId18"/>
    <p:sldId id="373" r:id="rId19"/>
    <p:sldId id="321" r:id="rId20"/>
    <p:sldId id="314" r:id="rId21"/>
    <p:sldId id="331" r:id="rId22"/>
    <p:sldId id="358" r:id="rId23"/>
    <p:sldId id="361" r:id="rId24"/>
    <p:sldId id="372" r:id="rId25"/>
    <p:sldId id="359" r:id="rId26"/>
    <p:sldId id="360" r:id="rId27"/>
    <p:sldId id="375" r:id="rId28"/>
    <p:sldId id="347" r:id="rId29"/>
    <p:sldId id="348" r:id="rId30"/>
    <p:sldId id="349" r:id="rId31"/>
    <p:sldId id="315" r:id="rId32"/>
    <p:sldId id="365" r:id="rId33"/>
    <p:sldId id="366" r:id="rId34"/>
    <p:sldId id="367" r:id="rId35"/>
    <p:sldId id="368" r:id="rId36"/>
    <p:sldId id="370" r:id="rId37"/>
    <p:sldId id="287" r:id="rId38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6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9600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9600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9600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9600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32FEB"/>
    <a:srgbClr val="3FCAD9"/>
    <a:srgbClr val="082BDA"/>
    <a:srgbClr val="1ECFF2"/>
    <a:srgbClr val="FF9900"/>
    <a:srgbClr val="49D782"/>
    <a:srgbClr val="FF4747"/>
    <a:srgbClr val="5BC167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32" autoAdjust="0"/>
    <p:restoredTop sz="95501" autoAdjust="0"/>
  </p:normalViewPr>
  <p:slideViewPr>
    <p:cSldViewPr>
      <p:cViewPr varScale="1">
        <p:scale>
          <a:sx n="88" d="100"/>
          <a:sy n="88" d="100"/>
        </p:scale>
        <p:origin x="1266" y="-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7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000" dirty="0" smtClean="0"/>
              <a:t>2022 </a:t>
            </a:r>
            <a:r>
              <a:rPr lang="ru-RU" sz="2000" dirty="0"/>
              <a:t>го</a:t>
            </a:r>
            <a:r>
              <a:rPr lang="ru-RU" dirty="0"/>
              <a:t>д</a:t>
            </a:r>
          </a:p>
        </c:rich>
      </c:tx>
      <c:layout>
        <c:manualLayout>
          <c:xMode val="edge"/>
          <c:yMode val="edge"/>
          <c:x val="0.31692554352645474"/>
          <c:y val="6.9626417771762733E-2"/>
        </c:manualLayout>
      </c:layout>
      <c:overlay val="0"/>
      <c:spPr>
        <a:noFill/>
        <a:ln w="10453">
          <a:noFill/>
        </a:ln>
      </c:spPr>
    </c:title>
    <c:autoTitleDeleted val="0"/>
    <c:view3D>
      <c:rotX val="45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976725812311197E-2"/>
          <c:y val="8.3219500475352703E-2"/>
          <c:w val="0.80545210249079502"/>
          <c:h val="0.91678056443340916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FF0000"/>
            </a:solidFill>
            <a:ln w="5227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 prstMaterial="matte">
              <a:bevelT/>
              <a:bevelB/>
              <a:contourClr>
                <a:srgbClr val="000000"/>
              </a:contourClr>
            </a:sp3d>
          </c:spPr>
          <c:explosion val="5"/>
          <c:dPt>
            <c:idx val="0"/>
            <c:bubble3D val="0"/>
            <c:spPr>
              <a:solidFill>
                <a:srgbClr val="00B050"/>
              </a:solidFill>
              <a:ln w="5227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matte">
                <a:bevelT/>
                <a:bevelB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7030A0"/>
              </a:solidFill>
              <a:ln w="5227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matte">
                <a:bevelT/>
                <a:bevelB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032FEB"/>
              </a:solidFill>
              <a:ln w="5227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 prstMaterial="matte">
                <a:bevelT/>
                <a:bevelB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3.6743602562678223E-3"/>
                  <c:y val="-0.42112827256919771"/>
                </c:manualLayout>
              </c:layout>
              <c:tx>
                <c:rich>
                  <a:bodyPr/>
                  <a:lstStyle/>
                  <a:p>
                    <a:pPr>
                      <a:defRPr sz="1646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/>
                      <a:t>46%</a:t>
                    </a:r>
                  </a:p>
                </c:rich>
              </c:tx>
              <c:spPr>
                <a:noFill/>
                <a:ln w="10453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807595419938142"/>
                  <c:y val="0.15192534157725932"/>
                </c:manualLayout>
              </c:layout>
              <c:tx>
                <c:rich>
                  <a:bodyPr/>
                  <a:lstStyle/>
                  <a:p>
                    <a:pPr>
                      <a:defRPr sz="1646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en-US"/>
                      <a:t>5%</a:t>
                    </a:r>
                  </a:p>
                </c:rich>
              </c:tx>
              <c:spPr>
                <a:noFill/>
                <a:ln w="10453">
                  <a:noFill/>
                </a:ln>
              </c:spPr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151942065477476"/>
                  <c:y val="-0.228690029273233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10453">
                <a:noFill/>
              </a:ln>
            </c:spPr>
            <c:txPr>
              <a:bodyPr/>
              <a:lstStyle/>
              <a:p>
                <a:pPr>
                  <a:defRPr sz="1646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Налоговые 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2402</c:v>
                </c:pt>
                <c:pt idx="1">
                  <c:v>293.89999999999986</c:v>
                </c:pt>
                <c:pt idx="2">
                  <c:v>2610.3000000000002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5227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5227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5227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10453">
                <a:noFill/>
              </a:ln>
            </c:spPr>
            <c:txPr>
              <a:bodyPr/>
              <a:lstStyle/>
              <a:p>
                <a:pPr>
                  <a:defRPr sz="463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Налоговые 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5227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1"/>
              </a:solidFill>
              <a:ln w="5227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5227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10453">
                <a:noFill/>
              </a:ln>
            </c:spPr>
            <c:txPr>
              <a:bodyPr/>
              <a:lstStyle/>
              <a:p>
                <a:pPr>
                  <a:defRPr sz="463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Налоговые 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10453">
          <a:noFill/>
        </a:ln>
      </c:spPr>
    </c:plotArea>
    <c:plotVisOnly val="1"/>
    <c:dispBlanksAs val="zero"/>
    <c:showDLblsOverMax val="0"/>
  </c:chart>
  <c:spPr>
    <a:noFill/>
    <a:ln>
      <a:noFill/>
    </a:ln>
    <a:scene3d>
      <a:camera prst="orthographicFront"/>
      <a:lightRig rig="threePt" dir="t"/>
    </a:scene3d>
    <a:sp3d>
      <a:bevelB/>
    </a:sp3d>
  </c:spPr>
  <c:txPr>
    <a:bodyPr/>
    <a:lstStyle/>
    <a:p>
      <a:pPr>
        <a:defRPr sz="412" b="0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8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44564566276166462"/>
          <c:y val="0.17694988494689831"/>
        </c:manualLayout>
      </c:layout>
      <c:overlay val="0"/>
      <c:spPr>
        <a:noFill/>
        <a:ln w="16769">
          <a:noFill/>
        </a:ln>
      </c:spPr>
    </c:title>
    <c:autoTitleDeleted val="0"/>
    <c:view3D>
      <c:rotX val="4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503689494035437"/>
          <c:y val="0.22779457057583941"/>
          <c:w val="0.36682079262913736"/>
          <c:h val="0.4868107696215394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FF0000"/>
            </a:solidFill>
            <a:ln w="8384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B/>
              <a:contourClr>
                <a:srgbClr val="000000"/>
              </a:contourClr>
            </a:sp3d>
          </c:spPr>
          <c:explosion val="6"/>
          <c:dPt>
            <c:idx val="0"/>
            <c:bubble3D val="0"/>
            <c:spPr>
              <a:solidFill>
                <a:srgbClr val="00B050"/>
              </a:solidFill>
              <a:ln w="8384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B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7030A0"/>
              </a:solidFill>
              <a:ln w="8384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B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032FEB"/>
              </a:solidFill>
              <a:ln w="8384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bevelB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3.9194302094158785E-2"/>
                  <c:y val="2.8892383604886756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7148976222164628E-2"/>
                  <c:y val="4.2806660565570904E-3"/>
                </c:manualLayout>
              </c:layout>
              <c:numFmt formatCode="0%" sourceLinked="0"/>
              <c:spPr>
                <a:noFill/>
                <a:ln w="16769">
                  <a:noFill/>
                </a:ln>
              </c:spPr>
              <c:txPr>
                <a:bodyPr/>
                <a:lstStyle/>
                <a:p>
                  <a:pPr>
                    <a:defRPr sz="1848" b="1" i="0" u="none" strike="noStrike" baseline="0">
                      <a:solidFill>
                        <a:schemeClr val="tx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0930413702271715E-2"/>
                  <c:y val="8.466699008704979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16769">
                <a:noFill/>
              </a:ln>
            </c:spPr>
            <c:txPr>
              <a:bodyPr/>
              <a:lstStyle/>
              <a:p>
                <a:pPr>
                  <a:defRPr sz="1716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Налоговые 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2546.8000000000002</c:v>
                </c:pt>
                <c:pt idx="1">
                  <c:v>298</c:v>
                </c:pt>
                <c:pt idx="2">
                  <c:v>2387.6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8384">
              <a:solidFill>
                <a:schemeClr val="tx1"/>
              </a:solidFill>
              <a:prstDash val="solid"/>
            </a:ln>
          </c:spPr>
          <c:explosion val="6"/>
          <c:dPt>
            <c:idx val="0"/>
            <c:bubble3D val="0"/>
            <c:spPr>
              <a:solidFill>
                <a:schemeClr val="accent1"/>
              </a:solidFill>
              <a:ln w="838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838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16769">
                <a:noFill/>
              </a:ln>
            </c:spPr>
            <c:txPr>
              <a:bodyPr/>
              <a:lstStyle/>
              <a:p>
                <a:pPr>
                  <a:defRPr sz="792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Налоговые 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8384">
              <a:solidFill>
                <a:schemeClr val="tx1"/>
              </a:solidFill>
              <a:prstDash val="solid"/>
            </a:ln>
          </c:spPr>
          <c:explosion val="6"/>
          <c:dPt>
            <c:idx val="0"/>
            <c:bubble3D val="0"/>
            <c:spPr>
              <a:solidFill>
                <a:schemeClr val="accent1"/>
              </a:solidFill>
              <a:ln w="8384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838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16769">
                <a:noFill/>
              </a:ln>
            </c:spPr>
            <c:txPr>
              <a:bodyPr/>
              <a:lstStyle/>
              <a:p>
                <a:pPr>
                  <a:defRPr sz="792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Налоговые 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16769">
          <a:noFill/>
        </a:ln>
      </c:spPr>
    </c:plotArea>
    <c:plotVisOnly val="1"/>
    <c:dispBlanksAs val="zero"/>
    <c:showDLblsOverMax val="0"/>
  </c:chart>
  <c:spPr>
    <a:noFill/>
    <a:ln>
      <a:noFill/>
    </a:ln>
    <a:scene3d>
      <a:camera prst="orthographicFront"/>
      <a:lightRig rig="threePt" dir="t"/>
    </a:scene3d>
    <a:sp3d prstMaterial="matte"/>
  </c:spPr>
  <c:txPr>
    <a:bodyPr/>
    <a:lstStyle/>
    <a:p>
      <a:pPr>
        <a:defRPr sz="974" b="0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97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000" dirty="0" smtClean="0"/>
              <a:t>2021 </a:t>
            </a:r>
            <a:r>
              <a:rPr lang="ru-RU" sz="2000" dirty="0"/>
              <a:t>год</a:t>
            </a:r>
          </a:p>
        </c:rich>
      </c:tx>
      <c:layout>
        <c:manualLayout>
          <c:xMode val="edge"/>
          <c:yMode val="edge"/>
          <c:x val="0.29809329891314584"/>
          <c:y val="5.7589402945127328E-2"/>
        </c:manualLayout>
      </c:layout>
      <c:overlay val="0"/>
      <c:spPr>
        <a:noFill/>
        <a:ln w="10917">
          <a:noFill/>
        </a:ln>
      </c:spPr>
    </c:title>
    <c:autoTitleDeleted val="0"/>
    <c:view3D>
      <c:rotX val="5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314963889880511"/>
          <c:y val="0.11235180696956307"/>
          <c:w val="0.45431910968086336"/>
          <c:h val="0.5457726919231196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FF0000"/>
            </a:solidFill>
            <a:ln w="5459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2"/>
          <c:dPt>
            <c:idx val="0"/>
            <c:bubble3D val="0"/>
            <c:spPr>
              <a:solidFill>
                <a:srgbClr val="00B050"/>
              </a:solidFill>
              <a:ln w="5459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7030A0"/>
              </a:solidFill>
              <a:ln w="5459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3"/>
            <c:spPr>
              <a:solidFill>
                <a:srgbClr val="032FEB"/>
              </a:solidFill>
              <a:ln w="5459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3.0534967325069887E-2"/>
                  <c:y val="-0.1937048030016866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0045668369901106E-2"/>
                  <c:y val="3.607321255679129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196532414614723E-2"/>
                  <c:y val="0.10829357358708469"/>
                </c:manualLayout>
              </c:layout>
              <c:tx>
                <c:rich>
                  <a:bodyPr/>
                  <a:lstStyle/>
                  <a:p>
                    <a:r>
                      <a:rPr lang="en-US" sz="18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51%</a:t>
                    </a:r>
                    <a:endParaRPr lang="en-US" sz="1800" dirty="0">
                      <a:latin typeface="PT Astra Serif" panose="020A0603040505020204" pitchFamily="18" charset="-52"/>
                      <a:ea typeface="PT Astra Serif" panose="020A0603040505020204" pitchFamily="18" charset="-52"/>
                    </a:endParaRP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%" sourceLinked="0"/>
            <c:spPr>
              <a:noFill/>
              <a:ln w="10917">
                <a:noFill/>
              </a:ln>
            </c:spPr>
            <c:txPr>
              <a:bodyPr/>
              <a:lstStyle/>
              <a:p>
                <a:pPr>
                  <a:defRPr sz="171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Налоговые 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2299.6999999999998</c:v>
                </c:pt>
                <c:pt idx="1">
                  <c:v>269.39999999999986</c:v>
                </c:pt>
                <c:pt idx="2" formatCode="#,##0">
                  <c:v>2633.7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5459">
              <a:solidFill>
                <a:schemeClr val="tx1"/>
              </a:solidFill>
              <a:prstDash val="solid"/>
            </a:ln>
          </c:spPr>
          <c:explosion val="6"/>
          <c:dPt>
            <c:idx val="0"/>
            <c:bubble3D val="0"/>
            <c:spPr>
              <a:solidFill>
                <a:schemeClr val="accent1"/>
              </a:solidFill>
              <a:ln w="5459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5459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10917">
                <a:noFill/>
              </a:ln>
            </c:spPr>
            <c:txPr>
              <a:bodyPr/>
              <a:lstStyle/>
              <a:p>
                <a:pPr>
                  <a:defRPr sz="365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Налоговые 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hlink"/>
            </a:solidFill>
            <a:ln w="5459">
              <a:solidFill>
                <a:schemeClr val="tx1"/>
              </a:solidFill>
              <a:prstDash val="solid"/>
            </a:ln>
          </c:spPr>
          <c:explosion val="6"/>
          <c:dPt>
            <c:idx val="0"/>
            <c:bubble3D val="0"/>
            <c:spPr>
              <a:solidFill>
                <a:schemeClr val="accent1"/>
              </a:solidFill>
              <a:ln w="5459">
                <a:solidFill>
                  <a:schemeClr val="tx1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chemeClr val="accent2"/>
              </a:solidFill>
              <a:ln w="5459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10917">
                <a:noFill/>
              </a:ln>
            </c:spPr>
            <c:txPr>
              <a:bodyPr/>
              <a:lstStyle/>
              <a:p>
                <a:pPr>
                  <a:defRPr sz="365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Налоговые 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10917">
          <a:noFill/>
        </a:ln>
      </c:spPr>
    </c:plotArea>
    <c:plotVisOnly val="1"/>
    <c:dispBlanksAs val="zero"/>
    <c:showDLblsOverMax val="0"/>
  </c:chart>
  <c:spPr>
    <a:noFill/>
    <a:ln>
      <a:noFill/>
    </a:ln>
    <a:scene3d>
      <a:camera prst="orthographicFront"/>
      <a:lightRig rig="threePt" dir="t"/>
    </a:scene3d>
    <a:sp3d prstMaterial="matte"/>
  </c:spPr>
  <c:txPr>
    <a:bodyPr/>
    <a:lstStyle/>
    <a:p>
      <a:pPr>
        <a:defRPr sz="516" b="0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94796594134343"/>
          <c:y val="0.25482093663911848"/>
          <c:w val="0.70198675496688745"/>
          <c:h val="0.637741046831956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FFFF00"/>
            </a:solidFill>
            <a:ln w="12567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B/>
              <a:contourClr>
                <a:srgbClr val="000000"/>
              </a:contourClr>
            </a:sp3d>
          </c:spPr>
          <c:explosion val="6"/>
          <c:dPt>
            <c:idx val="0"/>
            <c:bubble3D val="0"/>
            <c:spPr>
              <a:solidFill>
                <a:srgbClr val="0070C0"/>
              </a:solidFill>
              <a:ln w="12567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B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ln w="12567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B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7030A0"/>
              </a:solidFill>
              <a:ln w="12567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B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2.0059756544257332E-2"/>
                  <c:y val="-7.1151011633775171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6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безвозмездные поступления 2633,7 млн. руб.
51%</a:t>
                    </a:r>
                    <a:endParaRPr lang="ru-RU" sz="1600" b="0" dirty="0">
                      <a:latin typeface="PT Astra Serif" panose="020A0603040505020204" pitchFamily="18" charset="-52"/>
                      <a:ea typeface="PT Astra Serif" panose="020A0603040505020204" pitchFamily="18" charset="-52"/>
                    </a:endParaRPr>
                  </a:p>
                </c:rich>
              </c:tx>
              <c:spPr>
                <a:noFill/>
                <a:ln w="25133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1.951627414804559E-2"/>
                  <c:y val="0.14747891769064683"/>
                </c:manualLayout>
              </c:layout>
              <c:tx>
                <c:rich>
                  <a:bodyPr/>
                  <a:lstStyle/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600" b="0" i="0" u="none" strike="noStrike" baseline="0" dirty="0" smtClean="0">
                        <a:solidFill>
                          <a:srgbClr val="00000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rPr>
                      <a:t>налоговые </a:t>
                    </a:r>
                    <a:r>
                      <a:rPr lang="ru-RU" sz="1600" b="0" i="0" u="none" strike="noStrike" baseline="0" dirty="0">
                        <a:solidFill>
                          <a:srgbClr val="00000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rPr>
                      <a:t>доходы </a:t>
                    </a:r>
                    <a:endParaRPr lang="ru-RU" sz="1600" b="0" i="0" u="none" strike="noStrike" baseline="0" dirty="0" smtClean="0">
                      <a:solidFill>
                        <a:srgbClr val="000000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/>
                    </a:endParaRPr>
                  </a:p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600" b="0" i="0" u="none" strike="noStrike" baseline="0" dirty="0" smtClean="0">
                        <a:solidFill>
                          <a:srgbClr val="00000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rPr>
                      <a:t>2299,7 </a:t>
                    </a:r>
                    <a:r>
                      <a:rPr lang="ru-RU" sz="1600" b="0" i="0" u="none" strike="noStrike" baseline="0" dirty="0">
                        <a:solidFill>
                          <a:srgbClr val="00000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rPr>
                      <a:t>млн</a:t>
                    </a:r>
                    <a:r>
                      <a:rPr lang="ru-RU" sz="1600" b="0" i="0" u="none" strike="noStrike" baseline="0" dirty="0" smtClean="0">
                        <a:solidFill>
                          <a:srgbClr val="00000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rPr>
                      <a:t>. руб</a:t>
                    </a:r>
                    <a:r>
                      <a:rPr lang="ru-RU" sz="1600" b="0" i="0" u="none" strike="noStrike" baseline="0" dirty="0">
                        <a:solidFill>
                          <a:srgbClr val="00000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rPr>
                      <a:t>.</a:t>
                    </a:r>
                  </a:p>
                  <a:p>
                    <a:pPr>
                      <a:defRPr sz="1600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600" b="0" i="0" u="none" strike="noStrike" baseline="0" dirty="0" smtClean="0">
                        <a:solidFill>
                          <a:srgbClr val="000000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rPr>
                      <a:t>44%</a:t>
                    </a:r>
                    <a:endParaRPr lang="ru-RU" sz="1600" b="0" i="0" u="none" strike="noStrike" baseline="0" dirty="0">
                      <a:solidFill>
                        <a:srgbClr val="000000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/>
                    </a:endParaRPr>
                  </a:p>
                </c:rich>
              </c:tx>
              <c:spPr>
                <a:noFill/>
                <a:ln w="25133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072092171908039"/>
                      <c:h val="0.1309284612371937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0.12755309326601907"/>
                  <c:y val="-4.6362215570166926E-2"/>
                </c:manualLayout>
              </c:layout>
              <c:tx>
                <c:rich>
                  <a:bodyPr anchorCtr="0"/>
                  <a:lstStyle/>
                  <a:p>
                    <a:pPr algn="ctr">
                      <a:defRPr lang="ru-RU" sz="989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600" b="0" i="0" u="none" strike="noStrike" kern="1200" baseline="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rPr>
                      <a:t>неналоговые </a:t>
                    </a:r>
                    <a:r>
                      <a:rPr lang="ru-RU" sz="1600" b="0" i="0" u="none" strike="noStrike" kern="1200" baseline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rPr>
                      <a:t>доходы </a:t>
                    </a:r>
                  </a:p>
                  <a:p>
                    <a:pPr algn="ctr">
                      <a:defRPr lang="ru-RU" sz="989" b="1" i="0" u="none" strike="noStrike" kern="1200" baseline="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r>
                      <a:rPr lang="ru-RU" sz="1600" b="0" i="0" u="none" strike="noStrike" kern="1200" baseline="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rPr>
                      <a:t>269,4 </a:t>
                    </a:r>
                    <a:r>
                      <a:rPr lang="ru-RU" sz="1600" b="0" i="0" u="none" strike="noStrike" kern="1200" baseline="0" dirty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rPr>
                      <a:t>млн. руб. </a:t>
                    </a:r>
                    <a:r>
                      <a:rPr lang="ru-RU" sz="1600" b="0" i="0" u="none" strike="noStrike" kern="1200" baseline="0" dirty="0" smtClean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rPr>
                      <a:t>5%</a:t>
                    </a:r>
                    <a:endParaRPr lang="ru-RU" sz="1600" b="0" i="0" u="none" strike="noStrike" kern="1200" baseline="0" dirty="0">
                      <a:solidFill>
                        <a:schemeClr val="tx1"/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Times New Roman"/>
                    </a:endParaRPr>
                  </a:p>
                </c:rich>
              </c:tx>
              <c:spPr>
                <a:noFill/>
                <a:ln w="25133">
                  <a:noFill/>
                </a:ln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45264671279848"/>
                      <c:h val="0.2116901752993115"/>
                    </c:manualLayout>
                  </c15:layout>
                </c:ext>
              </c:extLst>
            </c:dLbl>
            <c:numFmt formatCode="0%" sourceLinked="0"/>
            <c:spPr>
              <a:noFill/>
              <a:ln w="25133">
                <a:noFill/>
              </a:ln>
            </c:spPr>
            <c:txPr>
              <a:bodyPr/>
              <a:lstStyle/>
              <a:p>
                <a:pPr>
                  <a:defRPr sz="98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2633.7</c:v>
                </c:pt>
                <c:pt idx="1">
                  <c:v>2299.6999999999998</c:v>
                </c:pt>
                <c:pt idx="2">
                  <c:v>269.39999999999986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567">
              <a:solidFill>
                <a:schemeClr val="tx1"/>
              </a:solidFill>
              <a:prstDash val="solid"/>
            </a:ln>
          </c:spPr>
          <c:explosion val="6"/>
          <c:dPt>
            <c:idx val="0"/>
            <c:bubble3D val="0"/>
            <c:spPr>
              <a:solidFill>
                <a:schemeClr val="accent1"/>
              </a:solidFill>
              <a:ln w="12567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2567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133">
                <a:noFill/>
              </a:ln>
            </c:spPr>
            <c:txPr>
              <a:bodyPr/>
              <a:lstStyle/>
              <a:p>
                <a:pPr>
                  <a:defRPr sz="1682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5133">
          <a:noFill/>
        </a:ln>
      </c:spPr>
    </c:plotArea>
    <c:plotVisOnly val="1"/>
    <c:dispBlanksAs val="zero"/>
    <c:showDLblsOverMax val="0"/>
  </c:chart>
  <c:spPr>
    <a:noFill/>
    <a:ln>
      <a:noFill/>
    </a:ln>
    <a:scene3d>
      <a:camera prst="orthographicFront"/>
      <a:lightRig rig="threePt" dir="t"/>
    </a:scene3d>
    <a:sp3d prstMaterial="metal"/>
  </c:spPr>
  <c:txPr>
    <a:bodyPr/>
    <a:lstStyle/>
    <a:p>
      <a:pPr>
        <a:defRPr sz="1633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9"/>
      <c:hPercent val="58"/>
      <c:rotY val="8"/>
      <c:depthPercent val="14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70C0"/>
            </a:solidFill>
            <a:ln w="10211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 prstMaterial="matte"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0.15312309407855804"/>
                  <c:y val="-0.364303328174691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1 561,1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2834622912020391"/>
                  <c:y val="-0.2983894831720552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1 468,3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1.7619817031541526E-2"/>
                  <c:y val="-0.347599700685362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1 625,0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6147194028492105E-2"/>
                  <c:y val="-0.3868626383905037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</a:t>
                    </a:r>
                    <a:r>
                      <a:rPr lang="en-US" baseline="0" dirty="0" smtClean="0"/>
                      <a:t>730,0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1.4393177370169773E-2"/>
                  <c:y val="-0.3862114589887927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1 830,3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1.080845205043022E-2"/>
                  <c:y val="-0.42084386319960576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1 945,6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20423">
                <a:noFill/>
              </a:ln>
            </c:spPr>
            <c:txPr>
              <a:bodyPr/>
              <a:lstStyle/>
              <a:p>
                <a:pPr>
                  <a:defRPr sz="193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факт             за 2018 год</c:v>
                </c:pt>
                <c:pt idx="1">
                  <c:v>факт            за 2019 год</c:v>
                </c:pt>
                <c:pt idx="2">
                  <c:v>ожидаемое    в 2020 году</c:v>
                </c:pt>
                <c:pt idx="3">
                  <c:v>бюджет       на 2021 год</c:v>
                </c:pt>
                <c:pt idx="4">
                  <c:v>бюджет       на 2022 год</c:v>
                </c:pt>
                <c:pt idx="5">
                  <c:v>бюджет       на 2023 год</c:v>
                </c:pt>
              </c:strCache>
            </c:strRef>
          </c:cat>
          <c:val>
            <c:numRef>
              <c:f>Sheet1!$B$2:$G$2</c:f>
              <c:numCache>
                <c:formatCode>#,##0.0</c:formatCode>
                <c:ptCount val="6"/>
                <c:pt idx="0">
                  <c:v>1468.3</c:v>
                </c:pt>
                <c:pt idx="1">
                  <c:v>1561.1</c:v>
                </c:pt>
                <c:pt idx="2">
                  <c:v>1625</c:v>
                </c:pt>
                <c:pt idx="3">
                  <c:v>1730</c:v>
                </c:pt>
                <c:pt idx="4">
                  <c:v>1830.3</c:v>
                </c:pt>
                <c:pt idx="5" formatCode="0.0">
                  <c:v>1945.6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10"/>
        <c:gapDepth val="0"/>
        <c:shape val="box"/>
        <c:axId val="204259536"/>
        <c:axId val="209701936"/>
        <c:axId val="0"/>
      </c:bar3DChart>
      <c:catAx>
        <c:axId val="204259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5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4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09701936"/>
        <c:crosses val="autoZero"/>
        <c:auto val="0"/>
        <c:lblAlgn val="ctr"/>
        <c:lblOffset val="100"/>
        <c:tickMarkSkip val="1"/>
        <c:noMultiLvlLbl val="0"/>
      </c:catAx>
      <c:valAx>
        <c:axId val="209701936"/>
        <c:scaling>
          <c:orientation val="minMax"/>
          <c:max val="2000"/>
          <c:min val="0"/>
        </c:scaling>
        <c:delete val="0"/>
        <c:axPos val="l"/>
        <c:majorGridlines>
          <c:spPr>
            <a:ln w="2553">
              <a:solidFill>
                <a:schemeClr val="tx1"/>
              </a:solidFill>
              <a:prstDash val="solid"/>
            </a:ln>
          </c:spPr>
        </c:majorGridlines>
        <c:numFmt formatCode="#,##0.0" sourceLinked="1"/>
        <c:majorTickMark val="out"/>
        <c:minorTickMark val="none"/>
        <c:tickLblPos val="nextTo"/>
        <c:spPr>
          <a:ln w="255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04259536"/>
        <c:crosses val="autoZero"/>
        <c:crossBetween val="between"/>
        <c:majorUnit val="200"/>
      </c:valAx>
      <c:spPr>
        <a:noFill/>
        <a:ln w="204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814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924767156276295"/>
          <c:y val="9.4916918015716042E-2"/>
          <c:w val="0.68274111675126914"/>
          <c:h val="0.4365620736698502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chemeClr val="accent1"/>
            </a:solidFill>
            <a:ln w="13337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12"/>
          <c:dPt>
            <c:idx val="0"/>
            <c:bubble3D val="0"/>
            <c:spPr>
              <a:solidFill>
                <a:srgbClr val="FFC000"/>
              </a:solidFill>
              <a:ln w="13337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7030A0"/>
              </a:solidFill>
              <a:ln w="13337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hlink"/>
              </a:solidFill>
              <a:ln w="13337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FFFF00"/>
              </a:solidFill>
              <a:ln w="13337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4747"/>
              </a:solidFill>
              <a:ln w="13337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rgbClr val="92D050"/>
              </a:solidFill>
              <a:ln w="13337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rgbClr val="0066CC"/>
              </a:solidFill>
              <a:ln w="13337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rgbClr val="00B0F0"/>
              </a:solidFill>
              <a:ln w="13337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8"/>
            <c:bubble3D val="0"/>
            <c:spPr>
              <a:solidFill>
                <a:srgbClr val="082BDA"/>
              </a:solidFill>
              <a:ln w="13337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9"/>
            <c:bubble3D val="0"/>
            <c:spPr>
              <a:solidFill>
                <a:srgbClr val="3FCAD9"/>
              </a:solidFill>
              <a:ln w="13337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0"/>
            <c:bubble3D val="0"/>
            <c:spPr>
              <a:solidFill>
                <a:srgbClr val="00FF00"/>
              </a:solidFill>
              <a:ln w="13337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9.4042326471075344E-3"/>
                  <c:y val="0.1370215179105887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ж</a:t>
                    </a:r>
                    <a:r>
                      <a:rPr lang="ru-RU" dirty="0" smtClean="0"/>
                      <a:t>илищно-коммунальное хозяйство</a:t>
                    </a:r>
                  </a:p>
                  <a:p>
                    <a:r>
                      <a:rPr lang="ru-RU" dirty="0" smtClean="0"/>
                      <a:t> 260,0 млн. руб.</a:t>
                    </a:r>
                  </a:p>
                  <a:p>
                    <a:r>
                      <a:rPr lang="ru-RU" dirty="0" smtClean="0"/>
                      <a:t> 4,8%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3.7980059568002E-3"/>
                  <c:y val="0.2773502310642553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</a:t>
                    </a:r>
                    <a:r>
                      <a:rPr lang="ru-RU" dirty="0" smtClean="0"/>
                      <a:t>ациональная экономика</a:t>
                    </a:r>
                  </a:p>
                  <a:p>
                    <a:r>
                      <a:rPr lang="ru-RU" dirty="0" smtClean="0"/>
                      <a:t> 264,5 млн. руб.</a:t>
                    </a:r>
                  </a:p>
                  <a:p>
                    <a:r>
                      <a:rPr lang="ru-RU" dirty="0" smtClean="0"/>
                      <a:t>4,8%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8709494632765894"/>
                  <c:y val="0.14066730892635956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</a:t>
                    </a:r>
                    <a:r>
                      <a:rPr lang="ru-RU" dirty="0" smtClean="0"/>
                      <a:t>ациональная </a:t>
                    </a:r>
                    <a:r>
                      <a:rPr lang="ru-RU" dirty="0"/>
                      <a:t>безопасность и правоохранительная </a:t>
                    </a:r>
                    <a:r>
                      <a:rPr lang="ru-RU" dirty="0" smtClean="0"/>
                      <a:t>деятельность</a:t>
                    </a:r>
                  </a:p>
                  <a:p>
                    <a:r>
                      <a:rPr lang="ru-RU" dirty="0" smtClean="0"/>
                      <a:t> 20,2 млн. руб.</a:t>
                    </a:r>
                  </a:p>
                  <a:p>
                    <a:r>
                      <a:rPr lang="ru-RU" dirty="0" smtClean="0"/>
                      <a:t> 0,4%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5858403144829967"/>
                  <c:y val="0.2705307264885695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о</a:t>
                    </a:r>
                    <a:r>
                      <a:rPr lang="ru-RU" dirty="0" smtClean="0"/>
                      <a:t>бщегосударственные вопросы</a:t>
                    </a:r>
                  </a:p>
                  <a:p>
                    <a:r>
                      <a:rPr lang="ru-RU" dirty="0" smtClean="0"/>
                      <a:t> 1091,9 млн.</a:t>
                    </a:r>
                    <a:r>
                      <a:rPr lang="ru-RU" baseline="0" dirty="0" smtClean="0"/>
                      <a:t> руб.</a:t>
                    </a:r>
                  </a:p>
                  <a:p>
                    <a:r>
                      <a:rPr lang="ru-RU" baseline="0" dirty="0" smtClean="0"/>
                      <a:t>20%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02711130132501"/>
                      <c:h val="0.14193497037701527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4590895790935532"/>
                  <c:y val="0.13420745872431314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ф</a:t>
                    </a:r>
                    <a:r>
                      <a:rPr lang="ru-RU" dirty="0" smtClean="0"/>
                      <a:t>изическая </a:t>
                    </a:r>
                    <a:r>
                      <a:rPr lang="ru-RU" dirty="0"/>
                      <a:t>культура и </a:t>
                    </a:r>
                    <a:r>
                      <a:rPr lang="ru-RU" dirty="0" smtClean="0"/>
                      <a:t>спорт</a:t>
                    </a:r>
                  </a:p>
                  <a:p>
                    <a:r>
                      <a:rPr lang="ru-RU" dirty="0" smtClean="0"/>
                      <a:t> 109,5 млн.</a:t>
                    </a:r>
                    <a:r>
                      <a:rPr lang="ru-RU" baseline="0" dirty="0" smtClean="0"/>
                      <a:t> руб.</a:t>
                    </a:r>
                    <a:r>
                      <a:rPr lang="ru-RU" dirty="0" smtClean="0"/>
                      <a:t> </a:t>
                    </a:r>
                  </a:p>
                  <a:p>
                    <a:r>
                      <a:rPr lang="ru-RU" dirty="0" smtClean="0"/>
                      <a:t>2,0%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9.3395223205317457E-2"/>
                  <c:y val="0.2059663825137337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с</a:t>
                    </a:r>
                    <a:r>
                      <a:rPr lang="ru-RU" dirty="0" smtClean="0"/>
                      <a:t>оциальная политика</a:t>
                    </a:r>
                  </a:p>
                  <a:p>
                    <a:r>
                      <a:rPr lang="ru-RU" dirty="0" smtClean="0"/>
                      <a:t> 226,9 млн.</a:t>
                    </a:r>
                    <a:r>
                      <a:rPr lang="ru-RU" baseline="0" dirty="0" smtClean="0"/>
                      <a:t> руб.</a:t>
                    </a:r>
                  </a:p>
                  <a:p>
                    <a:r>
                      <a:rPr lang="ru-RU" dirty="0" smtClean="0"/>
                      <a:t> 4,2%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902439929776137"/>
                      <c:h val="0.11526433518660076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0.11010354299057093"/>
                  <c:y val="7.23230289895684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здравоохранение</a:t>
                    </a:r>
                    <a:endParaRPr lang="ru-RU" dirty="0"/>
                  </a:p>
                  <a:p>
                    <a:r>
                      <a:rPr lang="ru-RU" dirty="0" smtClean="0"/>
                      <a:t> 1,4 млн.</a:t>
                    </a:r>
                    <a:r>
                      <a:rPr lang="ru-RU" baseline="0" dirty="0" smtClean="0"/>
                      <a:t> руб.</a:t>
                    </a:r>
                    <a:r>
                      <a:rPr lang="ru-RU" dirty="0" smtClean="0"/>
                      <a:t> 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0.13551023376792601"/>
                  <c:y val="-7.747790919597609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культура</a:t>
                    </a:r>
                  </a:p>
                  <a:p>
                    <a:r>
                      <a:rPr lang="ru-RU" dirty="0" smtClean="0"/>
                      <a:t>94,7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млн. руб.</a:t>
                    </a:r>
                  </a:p>
                  <a:p>
                    <a:r>
                      <a:rPr lang="ru-RU" dirty="0" smtClean="0"/>
                      <a:t>1,7%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16753682223270061"/>
                  <c:y val="0.10983436664184956"/>
                </c:manualLayout>
              </c:layout>
              <c:tx>
                <c:rich>
                  <a:bodyPr/>
                  <a:lstStyle/>
                  <a:p>
                    <a:r>
                      <a:rPr lang="ru-RU" sz="1500" b="0" dirty="0" smtClean="0"/>
                      <a:t>образование</a:t>
                    </a:r>
                  </a:p>
                  <a:p>
                    <a:r>
                      <a:rPr lang="ru-RU" sz="1500" b="0" dirty="0" smtClean="0"/>
                      <a:t>3217,8 млн. руб.</a:t>
                    </a:r>
                  </a:p>
                  <a:p>
                    <a:r>
                      <a:rPr lang="ru-RU" sz="1500" b="0" dirty="0" smtClean="0"/>
                      <a:t> 59,0%</a:t>
                    </a:r>
                    <a:endParaRPr lang="ru-RU" sz="1500" b="0" dirty="0"/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917888732178489E-7"/>
                  <c:y val="-5.377156226630341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обслуживание государственного долга</a:t>
                    </a:r>
                  </a:p>
                  <a:p>
                    <a:r>
                      <a:rPr lang="ru-RU" baseline="0" dirty="0" smtClean="0"/>
                      <a:t>172 млн. руб.</a:t>
                    </a:r>
                  </a:p>
                  <a:p>
                    <a:r>
                      <a:rPr lang="ru-RU" baseline="0" dirty="0" smtClean="0"/>
                      <a:t> 3,1%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4364557039417849E-2"/>
                  <c:y val="-0.2537186670403048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охрана окружающей среды</a:t>
                    </a:r>
                  </a:p>
                  <a:p>
                    <a:r>
                      <a:rPr lang="ru-RU" baseline="0" dirty="0" smtClean="0"/>
                      <a:t>0,8 млн. руб.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500" b="0">
                    <a:latin typeface="PT Astra Serif" pitchFamily="18" charset="-52"/>
                    <a:ea typeface="PT Astra Serif" pitchFamily="18" charset="-52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Sheet1!$B$1:$L$1</c:f>
              <c:strCache>
                <c:ptCount val="11"/>
                <c:pt idx="0">
                  <c:v>Жилищно-коммунальное хозяйство</c:v>
                </c:pt>
                <c:pt idx="1">
                  <c:v>Национальная экономика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Общегосударственные вопросы</c:v>
                </c:pt>
                <c:pt idx="4">
                  <c:v>Физическая культура и спорт</c:v>
                </c:pt>
                <c:pt idx="5">
                  <c:v>Социальная политика</c:v>
                </c:pt>
                <c:pt idx="6">
                  <c:v>Здравоохраниение</c:v>
                </c:pt>
                <c:pt idx="7">
                  <c:v>Культура</c:v>
                </c:pt>
                <c:pt idx="8">
                  <c:v>Образование</c:v>
                </c:pt>
                <c:pt idx="9">
                  <c:v>Обслуживание муниципального долга</c:v>
                </c:pt>
                <c:pt idx="10">
                  <c:v>Охрана окружающей среды</c:v>
                </c:pt>
              </c:strCache>
            </c:strRef>
          </c:cat>
          <c:val>
            <c:numRef>
              <c:f>Sheet1!$B$2:$L$2</c:f>
              <c:numCache>
                <c:formatCode>General</c:formatCode>
                <c:ptCount val="11"/>
                <c:pt idx="0">
                  <c:v>260</c:v>
                </c:pt>
                <c:pt idx="1">
                  <c:v>264.5</c:v>
                </c:pt>
                <c:pt idx="2">
                  <c:v>20.2</c:v>
                </c:pt>
                <c:pt idx="3">
                  <c:v>1091.9000000000001</c:v>
                </c:pt>
                <c:pt idx="4">
                  <c:v>109.5</c:v>
                </c:pt>
                <c:pt idx="5">
                  <c:v>226.9</c:v>
                </c:pt>
                <c:pt idx="6">
                  <c:v>1.4</c:v>
                </c:pt>
                <c:pt idx="7">
                  <c:v>94.7</c:v>
                </c:pt>
                <c:pt idx="8">
                  <c:v>3217.8</c:v>
                </c:pt>
                <c:pt idx="9">
                  <c:v>172</c:v>
                </c:pt>
                <c:pt idx="10">
                  <c:v>0.8</c:v>
                </c:pt>
              </c:numCache>
            </c:numRef>
          </c:val>
        </c:ser>
        <c:dLbls>
          <c:showLegendKey val="1"/>
          <c:showVal val="1"/>
          <c:showCatName val="1"/>
          <c:showSerName val="0"/>
          <c:showPercent val="1"/>
          <c:showBubbleSize val="0"/>
          <c:separator>; </c:separator>
          <c:showLeaderLines val="1"/>
        </c:dLbls>
      </c:pie3DChart>
      <c:spPr>
        <a:noFill/>
        <a:ln w="26674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2652" b="1" i="0" u="none" strike="noStrike" baseline="0">
          <a:solidFill>
            <a:schemeClr val="tx1"/>
          </a:solidFill>
          <a:latin typeface="Calibri Light"/>
          <a:ea typeface="Calibri Light"/>
          <a:cs typeface="Calibri Light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13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57639431460664"/>
          <c:y val="4.1526494112034788E-2"/>
          <c:w val="0.71505183864392008"/>
          <c:h val="0.7703465042494526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ln w="14734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45"/>
          <c:dPt>
            <c:idx val="0"/>
            <c:bubble3D val="0"/>
            <c:explosion val="5"/>
            <c:spPr>
              <a:solidFill>
                <a:srgbClr val="032FEB"/>
              </a:solidFill>
              <a:ln w="14734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explosion val="21"/>
            <c:spPr>
              <a:solidFill>
                <a:srgbClr val="FF9900"/>
              </a:solidFill>
              <a:ln w="14734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bubble3D val="0"/>
            <c:explosion val="11"/>
            <c:spPr>
              <a:solidFill>
                <a:srgbClr val="5BC167"/>
              </a:solidFill>
              <a:ln w="14734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3.6202682887090651E-2"/>
                  <c:y val="-0.19509274348066746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defRPr>
                    </a:pPr>
                    <a:r>
                      <a:rPr lang="ru-RU" sz="16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о</a:t>
                    </a:r>
                    <a:r>
                      <a:rPr lang="ru-RU" sz="16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храна </a:t>
                    </a:r>
                    <a:r>
                      <a:rPr lang="ru-RU" sz="16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семьи и </a:t>
                    </a:r>
                    <a:r>
                      <a:rPr lang="ru-RU" sz="16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детства (переданные полномочия) </a:t>
                    </a:r>
                  </a:p>
                  <a:p>
                    <a:pPr>
                      <a:defRPr sz="1600" b="0" i="0" u="none" strike="noStrike" baseline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defRPr>
                    </a:pPr>
                    <a:r>
                      <a:rPr lang="ru-RU" sz="16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165,8 </a:t>
                    </a:r>
                    <a:r>
                      <a:rPr lang="ru-RU" sz="16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млн. руб. </a:t>
                    </a:r>
                    <a:endParaRPr lang="ru-RU" sz="1600" b="0" dirty="0" smtClean="0">
                      <a:latin typeface="PT Astra Serif" panose="020A0603040505020204" pitchFamily="18" charset="-52"/>
                      <a:ea typeface="PT Astra Serif" panose="020A0603040505020204" pitchFamily="18" charset="-52"/>
                    </a:endParaRPr>
                  </a:p>
                  <a:p>
                    <a:pPr>
                      <a:defRPr sz="1600" b="0" i="0" u="none" strike="noStrike" baseline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defRPr>
                    </a:pPr>
                    <a:r>
                      <a:rPr lang="ru-RU" sz="16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73,1%</a:t>
                    </a:r>
                    <a:endParaRPr lang="ru-RU" sz="1600" b="0" dirty="0">
                      <a:latin typeface="PT Astra Serif" panose="020A0603040505020204" pitchFamily="18" charset="-52"/>
                      <a:ea typeface="PT Astra Serif" panose="020A0603040505020204" pitchFamily="18" charset="-52"/>
                    </a:endParaRPr>
                  </a:p>
                </c:rich>
              </c:tx>
              <c:spPr>
                <a:noFill/>
                <a:ln w="29469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551292160412352E-2"/>
                  <c:y val="-0.10223281736063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defRPr>
                    </a:pPr>
                    <a:r>
                      <a:rPr lang="ru-RU" sz="16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с</a:t>
                    </a:r>
                    <a:r>
                      <a:rPr lang="ru-RU" sz="16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оциальное </a:t>
                    </a:r>
                    <a:r>
                      <a:rPr lang="ru-RU" sz="16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обеспечение населения </a:t>
                    </a:r>
                    <a:endParaRPr lang="ru-RU" sz="1600" b="0" dirty="0" smtClean="0">
                      <a:latin typeface="PT Astra Serif" panose="020A0603040505020204" pitchFamily="18" charset="-52"/>
                      <a:ea typeface="PT Astra Serif" panose="020A0603040505020204" pitchFamily="18" charset="-52"/>
                    </a:endParaRPr>
                  </a:p>
                  <a:p>
                    <a:pPr>
                      <a:defRPr sz="1600" b="0" i="0" u="none" strike="noStrike" baseline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defRPr>
                    </a:pPr>
                    <a:r>
                      <a:rPr lang="ru-RU" sz="16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58,4 </a:t>
                    </a:r>
                    <a:r>
                      <a:rPr lang="ru-RU" sz="16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млн. руб. </a:t>
                    </a:r>
                    <a:endParaRPr lang="ru-RU" sz="1600" b="0" dirty="0" smtClean="0">
                      <a:latin typeface="PT Astra Serif" panose="020A0603040505020204" pitchFamily="18" charset="-52"/>
                      <a:ea typeface="PT Astra Serif" panose="020A0603040505020204" pitchFamily="18" charset="-52"/>
                    </a:endParaRPr>
                  </a:p>
                  <a:p>
                    <a:pPr>
                      <a:defRPr sz="1600" b="0" i="0" u="none" strike="noStrike" baseline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defRPr>
                    </a:pPr>
                    <a:r>
                      <a:rPr lang="ru-RU" sz="16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25,7%</a:t>
                    </a:r>
                    <a:endParaRPr lang="ru-RU" sz="1600" b="0" dirty="0">
                      <a:latin typeface="PT Astra Serif" panose="020A0603040505020204" pitchFamily="18" charset="-52"/>
                      <a:ea typeface="PT Astra Serif" panose="020A0603040505020204" pitchFamily="18" charset="-52"/>
                    </a:endParaRPr>
                  </a:p>
                </c:rich>
              </c:tx>
              <c:spPr>
                <a:noFill/>
                <a:ln w="29469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2.3024197819771122E-2"/>
                  <c:y val="0.13854525115445518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defRPr>
                    </a:pPr>
                    <a:r>
                      <a:rPr lang="ru-RU" sz="16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д</a:t>
                    </a:r>
                    <a:r>
                      <a:rPr lang="ru-RU" sz="16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ругие </a:t>
                    </a:r>
                    <a:r>
                      <a:rPr lang="ru-RU" sz="16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вопросы в области социальной политики 
</a:t>
                    </a:r>
                    <a:r>
                      <a:rPr lang="ru-RU" sz="16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2,7 </a:t>
                    </a:r>
                    <a:r>
                      <a:rPr lang="ru-RU" sz="1600" b="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млн. руб.
</a:t>
                    </a:r>
                    <a:r>
                      <a:rPr lang="ru-RU" sz="1600" b="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1,2%</a:t>
                    </a:r>
                    <a:endParaRPr lang="ru-RU" sz="1600" b="0" dirty="0">
                      <a:latin typeface="PT Astra Serif" panose="020A0603040505020204" pitchFamily="18" charset="-52"/>
                      <a:ea typeface="PT Astra Serif" panose="020A0603040505020204" pitchFamily="18" charset="-52"/>
                    </a:endParaRPr>
                  </a:p>
                </c:rich>
              </c:tx>
              <c:spPr>
                <a:noFill/>
                <a:ln w="29469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7637795275590555"/>
                  <c:y val="0.84485407066052276"/>
                </c:manualLayout>
              </c:layout>
              <c:tx>
                <c:rich>
                  <a:bodyPr/>
                  <a:lstStyle/>
                  <a:p>
                    <a:pPr>
                      <a:defRPr sz="1600" b="0" i="0" u="none" strike="noStrike" baseline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defRPr>
                    </a:pPr>
                    <a:r>
                      <a:rPr sz="1600" b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Пенсионное обеспечение
 4,1 млн. руб. 
или 1,5%</a:t>
                    </a:r>
                  </a:p>
                </c:rich>
              </c:tx>
              <c:spPr>
                <a:noFill/>
                <a:ln w="29469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9469">
                <a:noFill/>
              </a:ln>
            </c:spPr>
            <c:txPr>
              <a:bodyPr/>
              <a:lstStyle/>
              <a:p>
                <a:pPr>
                  <a:defRPr sz="1600" b="0" i="0" u="none" strike="noStrike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Охрана семьи и детства</c:v>
                </c:pt>
                <c:pt idx="1">
                  <c:v>Социальное обеспечение населения</c:v>
                </c:pt>
                <c:pt idx="2">
                  <c:v>Другие вопросы в области социальной политики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165.8</c:v>
                </c:pt>
                <c:pt idx="1">
                  <c:v>58.4</c:v>
                </c:pt>
                <c:pt idx="2" formatCode="General">
                  <c:v>2.6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4734">
              <a:solidFill>
                <a:schemeClr val="tx1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chemeClr val="accent1"/>
              </a:solidFill>
              <a:ln w="14734">
                <a:solidFill>
                  <a:schemeClr val="tx1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chemeClr val="hlink"/>
              </a:solidFill>
              <a:ln w="1473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9469">
                <a:noFill/>
              </a:ln>
            </c:spPr>
            <c:txPr>
              <a:bodyPr/>
              <a:lstStyle/>
              <a:p>
                <a:pPr>
                  <a:defRPr sz="1421" b="0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Охрана семьи и детства</c:v>
                </c:pt>
                <c:pt idx="1">
                  <c:v>Социальное обеспечение населения</c:v>
                </c:pt>
                <c:pt idx="2">
                  <c:v>Другие вопросы в области социальной политики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9469">
          <a:noFill/>
        </a:ln>
      </c:spPr>
    </c:plotArea>
    <c:plotVisOnly val="1"/>
    <c:dispBlanksAs val="zero"/>
    <c:showDLblsOverMax val="0"/>
  </c:chart>
  <c:spPr>
    <a:noFill/>
    <a:ln>
      <a:noFill/>
    </a:ln>
    <a:scene3d>
      <a:camera prst="orthographicFront"/>
      <a:lightRig rig="threePt" dir="t"/>
    </a:scene3d>
    <a:sp3d>
      <a:bevelT/>
    </a:sp3d>
  </c:spPr>
  <c:txPr>
    <a:bodyPr/>
    <a:lstStyle/>
    <a:p>
      <a:pPr>
        <a:defRPr sz="1595" b="0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2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97632363046727"/>
          <c:y val="7.7477140291150617E-2"/>
          <c:w val="0.68623676612127038"/>
          <c:h val="0.7303703703703707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FF0000"/>
            </a:solidFill>
            <a:ln w="14728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16"/>
          <c:dPt>
            <c:idx val="0"/>
            <c:bubble3D val="0"/>
            <c:spPr>
              <a:solidFill>
                <a:srgbClr val="6600FF"/>
              </a:solidFill>
              <a:ln w="14728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C000"/>
              </a:solidFill>
              <a:ln w="14728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00B050"/>
              </a:solidFill>
              <a:ln w="14728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0070C0"/>
              </a:solidFill>
              <a:ln w="14728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rgbClr val="FF4747"/>
              </a:solidFill>
              <a:ln w="14728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5.8380055028478463E-2"/>
                  <c:y val="-2.4330728773845751E-2"/>
                </c:manualLayout>
              </c:layout>
              <c:tx>
                <c:rich>
                  <a:bodyPr/>
                  <a:lstStyle/>
                  <a:p>
                    <a:pPr>
                      <a:defRPr sz="1595" b="0" i="0" u="none" strike="noStrike" baseline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defRPr>
                    </a:pPr>
                    <a:r>
                      <a:rPr lang="ru-RU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л</a:t>
                    </a: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есное </a:t>
                    </a:r>
                    <a:r>
                      <a:rPr lang="ru-RU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хозяйство </a:t>
                    </a: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12,1 </a:t>
                    </a:r>
                    <a:r>
                      <a:rPr lang="ru-RU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млн. руб.
</a:t>
                    </a: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4,6%</a:t>
                    </a:r>
                    <a:endParaRPr lang="ru-RU" dirty="0">
                      <a:latin typeface="PT Astra Serif" panose="020A0603040505020204" pitchFamily="18" charset="-52"/>
                      <a:ea typeface="PT Astra Serif" panose="020A0603040505020204" pitchFamily="18" charset="-52"/>
                    </a:endParaRPr>
                  </a:p>
                </c:rich>
              </c:tx>
              <c:spPr>
                <a:noFill/>
                <a:ln w="29457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2.0072628900000809E-2"/>
                  <c:y val="-0.26206562375989489"/>
                </c:manualLayout>
              </c:layout>
              <c:tx>
                <c:rich>
                  <a:bodyPr/>
                  <a:lstStyle/>
                  <a:p>
                    <a:pPr>
                      <a:defRPr sz="1595" b="0" i="0" u="none" strike="noStrike" baseline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defRPr>
                    </a:pPr>
                    <a:r>
                      <a:rPr lang="ru-RU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т</a:t>
                    </a: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ранспорт </a:t>
                    </a:r>
                    <a:r>
                      <a:rPr lang="ru-RU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
</a:t>
                    </a: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10,0 </a:t>
                    </a:r>
                    <a:r>
                      <a:rPr lang="ru-RU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млн. руб.
</a:t>
                    </a: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3,8%</a:t>
                    </a:r>
                    <a:endParaRPr lang="ru-RU" dirty="0">
                      <a:latin typeface="PT Astra Serif" panose="020A0603040505020204" pitchFamily="18" charset="-52"/>
                      <a:ea typeface="PT Astra Serif" panose="020A0603040505020204" pitchFamily="18" charset="-52"/>
                    </a:endParaRPr>
                  </a:p>
                </c:rich>
              </c:tx>
              <c:spPr>
                <a:noFill/>
                <a:ln w="29457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4352519060333086E-2"/>
                  <c:y val="3.7716911380772378E-2"/>
                </c:manualLayout>
              </c:layout>
              <c:tx>
                <c:rich>
                  <a:bodyPr/>
                  <a:lstStyle/>
                  <a:p>
                    <a:pPr>
                      <a:defRPr sz="1595" b="0" i="0" u="none" strike="noStrike" baseline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defRPr>
                    </a:pPr>
                    <a:r>
                      <a:rPr lang="ru-RU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д</a:t>
                    </a: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орожное </a:t>
                    </a:r>
                    <a:r>
                      <a:rPr lang="ru-RU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хозяйство (дорожные фонды) 
</a:t>
                    </a: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214,5 </a:t>
                    </a:r>
                    <a:r>
                      <a:rPr lang="ru-RU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млн. руб.
</a:t>
                    </a: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81,1%</a:t>
                    </a:r>
                    <a:endParaRPr lang="ru-RU" dirty="0">
                      <a:latin typeface="PT Astra Serif" panose="020A0603040505020204" pitchFamily="18" charset="-52"/>
                      <a:ea typeface="PT Astra Serif" panose="020A0603040505020204" pitchFamily="18" charset="-52"/>
                    </a:endParaRPr>
                  </a:p>
                </c:rich>
              </c:tx>
              <c:spPr>
                <a:noFill/>
                <a:ln w="29457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35636866364453695"/>
                  <c:y val="-2.9708222811671091E-2"/>
                </c:manualLayout>
              </c:layout>
              <c:tx>
                <c:rich>
                  <a:bodyPr/>
                  <a:lstStyle/>
                  <a:p>
                    <a:pPr>
                      <a:defRPr sz="1595" b="0" i="0" u="none" strike="noStrike" baseline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defRPr>
                    </a:pPr>
                    <a:r>
                      <a:rPr lang="ru-RU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д</a:t>
                    </a: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ругие </a:t>
                    </a:r>
                    <a:r>
                      <a:rPr lang="ru-RU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вопросы в области национальной экономики 
</a:t>
                    </a: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26,0 </a:t>
                    </a:r>
                    <a:r>
                      <a:rPr lang="ru-RU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млн. руб.
</a:t>
                    </a: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9,8%</a:t>
                    </a:r>
                    <a:endParaRPr lang="ru-RU" dirty="0">
                      <a:latin typeface="PT Astra Serif" panose="020A0603040505020204" pitchFamily="18" charset="-52"/>
                      <a:ea typeface="PT Astra Serif" panose="020A0603040505020204" pitchFamily="18" charset="-52"/>
                    </a:endParaRPr>
                  </a:p>
                </c:rich>
              </c:tx>
              <c:spPr>
                <a:noFill/>
                <a:ln w="29457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5.8934033728709062E-2"/>
                  <c:y val="9.6208692746298022E-2"/>
                </c:manualLayout>
              </c:layout>
              <c:tx>
                <c:rich>
                  <a:bodyPr/>
                  <a:lstStyle/>
                  <a:p>
                    <a:pPr>
                      <a:defRPr sz="1595" b="0" i="0" u="none" strike="noStrike" baseline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defRPr>
                    </a:pPr>
                    <a:r>
                      <a:rPr lang="ru-RU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с</a:t>
                    </a: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ельское </a:t>
                    </a:r>
                    <a:r>
                      <a:rPr lang="ru-RU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хозяйство и рыболовство 
</a:t>
                    </a: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1,9 млн</a:t>
                    </a:r>
                    <a:r>
                      <a:rPr lang="ru-RU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. руб.
</a:t>
                    </a: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0,7%</a:t>
                    </a:r>
                    <a:endParaRPr lang="ru-RU" dirty="0">
                      <a:latin typeface="PT Astra Serif" panose="020A0603040505020204" pitchFamily="18" charset="-52"/>
                      <a:ea typeface="PT Astra Serif" panose="020A0603040505020204" pitchFamily="18" charset="-52"/>
                    </a:endParaRPr>
                  </a:p>
                </c:rich>
              </c:tx>
              <c:spPr>
                <a:noFill/>
                <a:ln w="29457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1259978325406801E-4"/>
                  <c:y val="0.11467691472252972"/>
                </c:manualLayout>
              </c:layout>
              <c:tx>
                <c:rich>
                  <a:bodyPr/>
                  <a:lstStyle/>
                  <a:p>
                    <a:pPr>
                      <a:defRPr sz="1595" b="0" i="0" u="none" strike="noStrike" baseline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defRPr>
                    </a:pPr>
                    <a:r>
                      <a:rPr lang="ru-RU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Водное хозяйство </a:t>
                    </a: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7,3 </a:t>
                    </a:r>
                    <a:r>
                      <a:rPr lang="ru-RU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млн. руб.
 </a:t>
                    </a: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0,4%</a:t>
                    </a:r>
                    <a:endParaRPr lang="ru-RU" dirty="0">
                      <a:latin typeface="PT Astra Serif" panose="020A0603040505020204" pitchFamily="18" charset="-52"/>
                      <a:ea typeface="PT Astra Serif" panose="020A0603040505020204" pitchFamily="18" charset="-52"/>
                    </a:endParaRPr>
                  </a:p>
                </c:rich>
              </c:tx>
              <c:spPr>
                <a:noFill/>
                <a:ln w="29457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9457">
                <a:noFill/>
              </a:ln>
            </c:spPr>
            <c:txPr>
              <a:bodyPr/>
              <a:lstStyle/>
              <a:p>
                <a:pPr>
                  <a:defRPr sz="1595" b="0" i="0" u="none" strike="noStrike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Sheet1!$B$1:$F$1</c:f>
              <c:strCache>
                <c:ptCount val="5"/>
                <c:pt idx="0">
                  <c:v>Лесное хозяйство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Другие вопросы в области национальной экономики</c:v>
                </c:pt>
                <c:pt idx="4">
                  <c:v>Сельское хозяйство и рыболовство</c:v>
                </c:pt>
              </c:strCache>
            </c:strRef>
          </c:cat>
          <c:val>
            <c:numRef>
              <c:f>Sheet1!$B$2:$F$2</c:f>
              <c:numCache>
                <c:formatCode>0.0</c:formatCode>
                <c:ptCount val="5"/>
                <c:pt idx="0" formatCode="#,##0.0">
                  <c:v>12.1</c:v>
                </c:pt>
                <c:pt idx="1">
                  <c:v>10</c:v>
                </c:pt>
                <c:pt idx="2" formatCode="General">
                  <c:v>214.5</c:v>
                </c:pt>
                <c:pt idx="3" formatCode="General">
                  <c:v>26</c:v>
                </c:pt>
                <c:pt idx="4" formatCode="General">
                  <c:v>1.9000000000000001</c:v>
                </c:pt>
              </c:numCache>
            </c:numRef>
          </c:val>
        </c:ser>
        <c:dLbls>
          <c:showLegendKey val="1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945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95" b="0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5"/>
      <c:rotY val="22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897632363046727"/>
          <c:y val="7.7477140291150617E-2"/>
          <c:w val="0.68623676612127038"/>
          <c:h val="0.73037037037037078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Восток</c:v>
                </c:pt>
              </c:strCache>
            </c:strRef>
          </c:tx>
          <c:spPr>
            <a:solidFill>
              <a:srgbClr val="FF0000"/>
            </a:solidFill>
            <a:ln w="14728">
              <a:solidFill>
                <a:schemeClr val="tx1"/>
              </a:solidFill>
              <a:prstDash val="solid"/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explosion val="16"/>
          <c:dPt>
            <c:idx val="0"/>
            <c:bubble3D val="0"/>
            <c:spPr>
              <a:solidFill>
                <a:srgbClr val="1ECFF2"/>
              </a:solidFill>
              <a:ln w="14728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082BDA"/>
              </a:solidFill>
              <a:ln w="14728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49D782"/>
              </a:solidFill>
              <a:ln w="14728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rgbClr val="FF9900"/>
              </a:solidFill>
              <a:ln w="14728">
                <a:solidFill>
                  <a:schemeClr val="tx1"/>
                </a:solidFill>
                <a:prstDash val="solid"/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1.3037946834776036E-2"/>
                  <c:y val="-0.11451651036989076"/>
                </c:manualLayout>
              </c:layout>
              <c:tx>
                <c:rich>
                  <a:bodyPr/>
                  <a:lstStyle/>
                  <a:p>
                    <a:pPr>
                      <a:defRPr sz="1595" b="0" i="0" u="none" strike="noStrike" baseline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defRPr>
                    </a:pP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содержание общегородских территорий </a:t>
                    </a:r>
                  </a:p>
                  <a:p>
                    <a:pPr>
                      <a:defRPr sz="1595" b="0" i="0" u="none" strike="noStrike" baseline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defRPr>
                    </a:pP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56,8 </a:t>
                    </a:r>
                    <a:r>
                      <a:rPr lang="ru-RU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млн. руб.
</a:t>
                    </a: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35,5%</a:t>
                    </a:r>
                    <a:endParaRPr lang="ru-RU" dirty="0">
                      <a:latin typeface="PT Astra Serif" panose="020A0603040505020204" pitchFamily="18" charset="-52"/>
                      <a:ea typeface="PT Astra Serif" panose="020A0603040505020204" pitchFamily="18" charset="-52"/>
                    </a:endParaRPr>
                  </a:p>
                </c:rich>
              </c:tx>
              <c:spPr>
                <a:noFill/>
                <a:ln w="29457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992894644637169"/>
                      <c:h val="0.2186419933582572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3.3804705939870658E-2"/>
                  <c:y val="-6.7343094049583371E-2"/>
                </c:manualLayout>
              </c:layout>
              <c:tx>
                <c:rich>
                  <a:bodyPr/>
                  <a:lstStyle/>
                  <a:p>
                    <a:pPr>
                      <a:defRPr sz="1595" b="0" i="0" u="none" strike="noStrike" baseline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defRPr>
                    </a:pP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содержание линий наружного освещения </a:t>
                    </a:r>
                    <a:r>
                      <a:rPr lang="ru-RU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
</a:t>
                    </a: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62,1 </a:t>
                    </a:r>
                    <a:r>
                      <a:rPr lang="ru-RU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млн. руб.
</a:t>
                    </a: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38,9%</a:t>
                    </a:r>
                    <a:endParaRPr lang="ru-RU" dirty="0">
                      <a:latin typeface="PT Astra Serif" panose="020A0603040505020204" pitchFamily="18" charset="-52"/>
                      <a:ea typeface="PT Astra Serif" panose="020A0603040505020204" pitchFamily="18" charset="-52"/>
                    </a:endParaRPr>
                  </a:p>
                </c:rich>
              </c:tx>
              <c:spPr>
                <a:noFill/>
                <a:ln w="29457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120196212106808"/>
                      <c:h val="0.20100804110361536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4913776947250346E-2"/>
                  <c:y val="0"/>
                </c:manualLayout>
              </c:layout>
              <c:tx>
                <c:rich>
                  <a:bodyPr/>
                  <a:lstStyle/>
                  <a:p>
                    <a:pPr>
                      <a:defRPr sz="1595" b="0" i="0" u="none" strike="noStrike" baseline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defRPr>
                    </a:pPr>
                    <a:r>
                      <a:rPr lang="ru-RU" dirty="0" err="1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софинансирование</a:t>
                    </a: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 по программе «Формирование комфортной </a:t>
                    </a:r>
                  </a:p>
                  <a:p>
                    <a:pPr>
                      <a:defRPr sz="1595" b="0" i="0" u="none" strike="noStrike" baseline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defRPr>
                    </a:pP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городской среды»</a:t>
                    </a:r>
                    <a:r>
                      <a:rPr lang="ru-RU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
</a:t>
                    </a: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25,5 </a:t>
                    </a:r>
                    <a:r>
                      <a:rPr lang="ru-RU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млн. руб.
</a:t>
                    </a: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15,9%</a:t>
                    </a:r>
                    <a:endParaRPr lang="ru-RU" dirty="0">
                      <a:latin typeface="PT Astra Serif" panose="020A0603040505020204" pitchFamily="18" charset="-52"/>
                      <a:ea typeface="PT Astra Serif" panose="020A0603040505020204" pitchFamily="18" charset="-52"/>
                    </a:endParaRPr>
                  </a:p>
                </c:rich>
              </c:tx>
              <c:spPr>
                <a:noFill/>
                <a:ln w="29457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824137022541034"/>
                      <c:h val="0.2788648050293448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0.12793632341317804"/>
                  <c:y val="-5.5172413793103468E-2"/>
                </c:manualLayout>
              </c:layout>
              <c:tx>
                <c:rich>
                  <a:bodyPr/>
                  <a:lstStyle/>
                  <a:p>
                    <a:pPr>
                      <a:defRPr sz="1595" b="0" i="0" u="none" strike="noStrike" baseline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defRPr>
                    </a:pP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высадка и содержание зеленых насаждений</a:t>
                    </a:r>
                    <a:r>
                      <a:rPr lang="ru-RU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
</a:t>
                    </a: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15,5 </a:t>
                    </a:r>
                    <a:r>
                      <a:rPr lang="ru-RU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млн. руб.
</a:t>
                    </a: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9,7%</a:t>
                    </a:r>
                    <a:endParaRPr lang="ru-RU" dirty="0">
                      <a:latin typeface="PT Astra Serif" panose="020A0603040505020204" pitchFamily="18" charset="-52"/>
                      <a:ea typeface="PT Astra Serif" panose="020A0603040505020204" pitchFamily="18" charset="-52"/>
                    </a:endParaRPr>
                  </a:p>
                </c:rich>
              </c:tx>
              <c:spPr>
                <a:noFill/>
                <a:ln w="29457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939772878510919"/>
                      <c:h val="0.23993633952254642"/>
                    </c:manualLayout>
                  </c15:layout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7.1259978325406801E-4"/>
                  <c:y val="0.11467691472252972"/>
                </c:manualLayout>
              </c:layout>
              <c:tx>
                <c:rich>
                  <a:bodyPr/>
                  <a:lstStyle/>
                  <a:p>
                    <a:pPr>
                      <a:defRPr sz="1595" b="0" i="0" u="none" strike="noStrike" baseline="0">
                        <a:solidFill>
                          <a:schemeClr val="tx1"/>
                        </a:solidFill>
                        <a:latin typeface="PT Astra Serif" panose="020A0603040505020204" pitchFamily="18" charset="-52"/>
                        <a:ea typeface="PT Astra Serif" panose="020A0603040505020204" pitchFamily="18" charset="-52"/>
                        <a:cs typeface="Times New Roman"/>
                      </a:defRPr>
                    </a:pPr>
                    <a:r>
                      <a:rPr lang="ru-RU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Водное хозяйство </a:t>
                    </a: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7,3 </a:t>
                    </a:r>
                    <a:r>
                      <a:rPr lang="ru-RU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млн. руб.
 </a:t>
                    </a:r>
                    <a:r>
                      <a:rPr lang="ru-RU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rPr>
                      <a:t>0,4%</a:t>
                    </a:r>
                    <a:endParaRPr lang="ru-RU" dirty="0">
                      <a:latin typeface="PT Astra Serif" panose="020A0603040505020204" pitchFamily="18" charset="-52"/>
                      <a:ea typeface="PT Astra Serif" panose="020A0603040505020204" pitchFamily="18" charset="-52"/>
                    </a:endParaRPr>
                  </a:p>
                </c:rich>
              </c:tx>
              <c:spPr>
                <a:noFill/>
                <a:ln w="29457">
                  <a:noFill/>
                </a:ln>
              </c:spPr>
              <c:dLblPos val="bestFit"/>
              <c:showLegendKey val="1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%" sourceLinked="0"/>
            <c:spPr>
              <a:noFill/>
              <a:ln w="29457">
                <a:noFill/>
              </a:ln>
            </c:spPr>
            <c:txPr>
              <a:bodyPr/>
              <a:lstStyle/>
              <a:p>
                <a:pPr>
                  <a:defRPr sz="1595" b="0" i="0" u="none" strike="noStrike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Times New Roman"/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Sheet1!$B$1:$E$1</c:f>
              <c:strCache>
                <c:ptCount val="4"/>
                <c:pt idx="0">
                  <c:v>содержание общегородских территорий</c:v>
                </c:pt>
                <c:pt idx="1">
                  <c:v>содержание линий наружного освещения</c:v>
                </c:pt>
                <c:pt idx="2">
                  <c:v>Софинансирование</c:v>
                </c:pt>
                <c:pt idx="3">
                  <c:v>высадка и содержание зеленых насаждений</c:v>
                </c:pt>
              </c:strCache>
            </c:strRef>
          </c:cat>
          <c:val>
            <c:numRef>
              <c:f>Sheet1!$B$2:$E$2</c:f>
              <c:numCache>
                <c:formatCode>0.0</c:formatCode>
                <c:ptCount val="4"/>
                <c:pt idx="0" formatCode="#,##0.0">
                  <c:v>56.8</c:v>
                </c:pt>
                <c:pt idx="1">
                  <c:v>62.1</c:v>
                </c:pt>
                <c:pt idx="2" formatCode="General">
                  <c:v>25.5</c:v>
                </c:pt>
                <c:pt idx="3" formatCode="General">
                  <c:v>15.5</c:v>
                </c:pt>
              </c:numCache>
            </c:numRef>
          </c:val>
        </c:ser>
        <c:dLbls>
          <c:showLegendKey val="1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 w="29457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95" b="0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0.85106</cdr:x>
      <cdr:y>0.2093</cdr:y>
    </cdr:from>
    <cdr:to>
      <cdr:x>0.85106</cdr:x>
      <cdr:y>0.39535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 flipV="1">
          <a:off x="2880320" y="648072"/>
          <a:ext cx="0" cy="576064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>
            <a:alpha val="78000"/>
          </a:schemeClr>
        </a:solidFill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0.08671</cdr:x>
      <cdr:y>0.85227</cdr:y>
    </cdr:from>
    <cdr:to>
      <cdr:x>0.10652</cdr:x>
      <cdr:y>0.875</cdr:y>
    </cdr:to>
    <cdr:sp macro="" textlink="">
      <cdr:nvSpPr>
        <cdr:cNvPr id="2" name="Прямоугольник 1"/>
        <cdr:cNvSpPr/>
      </cdr:nvSpPr>
      <cdr:spPr bwMode="auto">
        <a:xfrm xmlns:a="http://schemas.openxmlformats.org/drawingml/2006/main">
          <a:off x="630584" y="5400600"/>
          <a:ext cx="144016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5BC167">
            <a:alpha val="78000"/>
          </a:srgbClr>
        </a:solidFill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0.30696</cdr:x>
      <cdr:y>0.85227</cdr:y>
    </cdr:from>
    <cdr:to>
      <cdr:x>0.32676</cdr:x>
      <cdr:y>0.875</cdr:y>
    </cdr:to>
    <cdr:sp macro="" textlink="">
      <cdr:nvSpPr>
        <cdr:cNvPr id="4" name="Прямоугольник 3"/>
        <cdr:cNvSpPr/>
      </cdr:nvSpPr>
      <cdr:spPr bwMode="auto">
        <a:xfrm xmlns:a="http://schemas.openxmlformats.org/drawingml/2006/main">
          <a:off x="2232248" y="5400600"/>
          <a:ext cx="144016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7030A0">
            <a:alpha val="78000"/>
          </a:srgbClr>
        </a:solidFill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0.56441</cdr:x>
      <cdr:y>0.85227</cdr:y>
    </cdr:from>
    <cdr:to>
      <cdr:x>0.58422</cdr:x>
      <cdr:y>0.875</cdr:y>
    </cdr:to>
    <cdr:sp macro="" textlink="">
      <cdr:nvSpPr>
        <cdr:cNvPr id="5" name="Прямоугольник 4"/>
        <cdr:cNvSpPr/>
      </cdr:nvSpPr>
      <cdr:spPr bwMode="auto">
        <a:xfrm xmlns:a="http://schemas.openxmlformats.org/drawingml/2006/main">
          <a:off x="4104456" y="5400600"/>
          <a:ext cx="144016" cy="144016"/>
        </a:xfrm>
        <a:prstGeom xmlns:a="http://schemas.openxmlformats.org/drawingml/2006/main" prst="rect">
          <a:avLst/>
        </a:prstGeom>
        <a:solidFill xmlns:a="http://schemas.openxmlformats.org/drawingml/2006/main">
          <a:srgbClr val="032FEB">
            <a:alpha val="78000"/>
          </a:srgbClr>
        </a:solidFill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0.11882</cdr:x>
      <cdr:y>0.84091</cdr:y>
    </cdr:from>
    <cdr:to>
      <cdr:x>0.29887</cdr:x>
      <cdr:y>0.89481</cdr:y>
    </cdr:to>
    <cdr:sp macro="" textlink="">
      <cdr:nvSpPr>
        <cdr:cNvPr id="6" name="Rectangle 58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80997" y="4601574"/>
          <a:ext cx="1183435" cy="2949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lIns="0" tIns="0" rIns="0" bIns="0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sz="9600"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9600"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9600"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9600"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9600"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sz="9600"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sz="9600"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sz="9600"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sz="9600" kern="1200">
              <a:solidFill>
                <a:schemeClr val="tx1"/>
              </a:solidFill>
              <a:latin typeface="Calibri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>
              <a:latin typeface="PT Astra Serif" pitchFamily="18" charset="-52"/>
            </a:rPr>
            <a:t>налоговые</a:t>
          </a:r>
          <a:endParaRPr lang="ru-RU" sz="1800" dirty="0">
            <a:latin typeface="PT Astra Serif" pitchFamily="18" charset="-52"/>
          </a:endParaRPr>
        </a:p>
      </cdr:txBody>
    </cdr:sp>
  </cdr:relSizeAnchor>
  <cdr:relSizeAnchor xmlns:cdr="http://schemas.openxmlformats.org/drawingml/2006/chartDrawing">
    <cdr:from>
      <cdr:x>0.33667</cdr:x>
      <cdr:y>0.84091</cdr:y>
    </cdr:from>
    <cdr:to>
      <cdr:x>0.55084</cdr:x>
      <cdr:y>0.89481</cdr:y>
    </cdr:to>
    <cdr:sp macro="" textlink="">
      <cdr:nvSpPr>
        <cdr:cNvPr id="7" name="Rectangle 58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12912" y="4601574"/>
          <a:ext cx="1407703" cy="2949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lIns="0" tIns="0" rIns="0" bIns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>
              <a:latin typeface="PT Astra Serif" pitchFamily="18" charset="-52"/>
            </a:rPr>
            <a:t>н</a:t>
          </a:r>
          <a:r>
            <a:rPr lang="ru-RU" sz="1800" dirty="0" smtClean="0">
              <a:latin typeface="PT Astra Serif" pitchFamily="18" charset="-52"/>
            </a:rPr>
            <a:t>еналоговые</a:t>
          </a:r>
          <a:endParaRPr lang="ru-RU" sz="1800" dirty="0">
            <a:latin typeface="PT Astra Serif" pitchFamily="18" charset="-52"/>
          </a:endParaRPr>
        </a:p>
      </cdr:txBody>
    </cdr:sp>
  </cdr:relSizeAnchor>
  <cdr:relSizeAnchor xmlns:cdr="http://schemas.openxmlformats.org/drawingml/2006/chartDrawing">
    <cdr:from>
      <cdr:x>0.59412</cdr:x>
      <cdr:y>0.84091</cdr:y>
    </cdr:from>
    <cdr:to>
      <cdr:x>0.83567</cdr:x>
      <cdr:y>0.89481</cdr:y>
    </cdr:to>
    <cdr:sp macro="" textlink="">
      <cdr:nvSpPr>
        <cdr:cNvPr id="8" name="Rectangle 58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05116" y="4601574"/>
          <a:ext cx="1587707" cy="29496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lIns="0" tIns="0" rIns="0" bIns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dirty="0" smtClean="0">
              <a:latin typeface="PT Astra Serif" pitchFamily="18" charset="-52"/>
            </a:rPr>
            <a:t>безвозмездные</a:t>
          </a:r>
          <a:endParaRPr lang="ru-RU" sz="1800" dirty="0">
            <a:latin typeface="PT Astra Serif" pitchFamily="18" charset="-52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0.80744</cdr:x>
      <cdr:y>0.14328</cdr:y>
    </cdr:from>
    <cdr:to>
      <cdr:x>0.81522</cdr:x>
      <cdr:y>0.28669</cdr:y>
    </cdr:to>
    <cdr:sp macro="" textlink="">
      <cdr:nvSpPr>
        <cdr:cNvPr id="3" name="Прямая соединительная линия 2"/>
        <cdr:cNvSpPr/>
      </cdr:nvSpPr>
      <cdr:spPr bwMode="auto">
        <a:xfrm xmlns:a="http://schemas.openxmlformats.org/drawingml/2006/main" rot="5400000" flipH="1">
          <a:off x="6998756" y="1260934"/>
          <a:ext cx="864890" cy="71213"/>
        </a:xfrm>
        <a:prstGeom xmlns:a="http://schemas.openxmlformats.org/drawingml/2006/main" prst="line">
          <a:avLst/>
        </a:prstGeom>
        <a:solidFill xmlns:a="http://schemas.openxmlformats.org/drawingml/2006/main">
          <a:schemeClr val="accent1">
            <a:alpha val="78000"/>
          </a:schemeClr>
        </a:solidFill>
        <a:ln xmlns:a="http://schemas.openxmlformats.org/drawingml/2006/main"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  <a:extLst xmlns:a="http://schemas.openxmlformats.org/drawingml/2006/main"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42B866-2376-4F30-B917-005F0DE3F3C9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336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6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E231F1F-E0A8-4749-A342-8F8893C3F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160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2395-AB20-4A31-8A41-8C1F77AC4474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691B5-ABAD-41BF-AC0B-7C623DCA0F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678BF-A70B-4839-885B-AFC8B9F34593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8828C-28DB-4E79-A19E-2F38DB283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500063"/>
            <a:ext cx="2019300" cy="5259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3713" y="500063"/>
            <a:ext cx="5907087" cy="5259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83773-8E06-446E-9813-7D334EC3391D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6A81F-0C1F-49BA-8F4E-AA11B9C37A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420D5-5B71-4ADA-8BA6-2A382E156DB8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D1ABF-C673-4FF2-BE00-CF1936E64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F4790-983B-4CF0-928A-318CCA43F8D1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109EF-8DDB-436E-8D50-CC51F3CC8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C83CE-86FA-4B92-8CEF-546730E935F2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FD08E-7E32-4466-A400-A464D42BE6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6413" y="1993900"/>
            <a:ext cx="3956050" cy="376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4863" y="1993900"/>
            <a:ext cx="3957637" cy="376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AC9D9-A1D0-4BFE-927F-058E2BE16C71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F8850-5DC1-4396-97C7-AB4F8092D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B0060-E7F7-46E0-B233-8D1B89015DAB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ADA45-0AC3-4610-A9DF-5FC52E9DC3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C6332-368F-4CD1-BB62-3079886E126D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6040-027F-47A8-917F-243FA95C75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6D500-296D-4179-BD5D-C255BFBD1F58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0003F-03FD-43C2-BD50-7178A3F4B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28EB5-DDAA-44FA-92DF-926E408CC009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BDC95-0E3E-4360-930D-9D5D601C7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A145C-4B90-4DD8-9C44-D563C326C290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7F200-2371-4450-9C9B-839E743DB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500063"/>
            <a:ext cx="2019300" cy="5259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3713" y="500063"/>
            <a:ext cx="5907087" cy="5259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0F9BBC-BCA0-4099-982E-AFDD8C20566F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BFA6D-A3EF-4A1D-A3CE-8DC2F043E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1308D-AE1E-4A0C-94A4-726039C88D8A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C7F8F-B01F-4E78-897C-D00FF1DC3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500063"/>
            <a:ext cx="2019300" cy="5259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3713" y="500063"/>
            <a:ext cx="5907087" cy="5259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EE42F-1AFC-42A5-B51F-8B9E57E40C23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E30CA-894C-487B-919D-04447FB937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56F07-EB75-41FE-A76D-C2CD4C42A150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B8D08E-4F50-454A-944A-537396F13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9059FF-5D19-436B-99E5-DA7C39950C09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7E456-BA94-466B-A88D-1D63EF07DB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120A7-A7AA-4D0C-AEFB-2A3F13757E86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09879-8236-400A-A411-FCD063988B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6413" y="1993900"/>
            <a:ext cx="3956050" cy="376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4863" y="1993900"/>
            <a:ext cx="3957637" cy="376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DA6E0-74F1-4BE7-BB6F-211F1E0EDBCA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E08AC-F3D6-4A38-8188-CDDEBC70B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350D9-3B46-4B1A-A91A-9C7C8E25519C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DDF6-887B-4F08-9DFC-E5EEDC15C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94548-ED26-45F7-BBAC-C85401F6E450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E3263-FB59-4047-B5A5-9EB1202D8C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1565B-7FB1-4A53-9D0D-C5B5A624BEF4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A6AB2-D12B-4968-9130-0E626C2897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98C74-BF20-4472-8BCD-524373B80CF3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5320F-01FE-4B35-A4AF-F336AFB054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713" y="500063"/>
            <a:ext cx="8078787" cy="16573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506413" y="1993900"/>
            <a:ext cx="8066087" cy="376555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0E620-E2BE-4D29-89A2-10C67C2920A0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820D9-1F5D-4CCB-B238-1FD8B74D9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AAEE3-2FE4-4E65-8554-40FDC72A1C7A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CBD15-3A71-43CF-BF83-89B780A5F0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7C3F8-AA8D-4903-99ED-A1703421368C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CD429-BEB8-4646-874C-7C45B8A30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500063"/>
            <a:ext cx="2019300" cy="5259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3713" y="500063"/>
            <a:ext cx="5907087" cy="5259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1EB90-D858-45A2-AC43-1B4BC8874BE7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B29C4-6EFF-48FF-B022-AE547C1D7F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63ED5-A1E5-4FD8-BEC2-A1E5CF3ED550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740FB-7A0D-446F-A621-527C8C01E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20782-2E14-42DF-93DD-00BDB16C7F50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EBE47-24A1-4BA5-809D-F206B95AD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3B1F29-042A-43C2-AB9F-D269BE49CECA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AEE1-ACEF-4B1F-9450-97EC979015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6413" y="1993900"/>
            <a:ext cx="3956050" cy="376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4863" y="1993900"/>
            <a:ext cx="3957637" cy="376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99B99-4D71-46D3-B8EB-57BD2556416F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5FFAA1-255E-4FAB-88E1-F21031AF9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FB989-613F-4FE1-B02B-1DD7913EADC9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08DC6-51E0-4309-8C64-23356DF488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6C3D8-CDD4-46D5-87DA-90CC2B6B8174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9AD36-22AC-49F3-B77C-F4801A4ED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F5A03-90CD-4AE7-B9ED-FC1AEA82CCF3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2EFA3-BABA-414E-87FB-1BFB5D620B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428A8-BE8A-4FFA-87F3-1310C0769F22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33AFF-53B8-4797-B19B-2DB783ABC9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8A945-AD13-4133-A3A9-1CC890683BC8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9DA24-1EF8-478F-8DCC-E76565D93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83558-2EFA-4B20-B2B3-56947E7AA7E8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05A6-B546-4BF3-804B-23B1BA8A53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B373D-A255-40FF-8A31-49E0082A73F0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193A8-0C45-456F-BA3D-98FDBF4B1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500063"/>
            <a:ext cx="2019300" cy="5259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3713" y="500063"/>
            <a:ext cx="5907087" cy="5259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5B7FB-D909-41F7-9B53-AA30554B3DD1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AA7A0-DD3E-4235-AFBC-552CC3B221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433BB-0321-4462-988E-91DD972F93CD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DD762-34C3-4769-96E6-DEC81B1075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41D55-9D0A-4F60-BAFB-F0394B262F88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5F3FF-BEAD-42F1-AAFE-842FB0DC7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096B1-1B4A-4250-BC29-B943A5F66ED0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31334-1C6C-4DA1-B7FE-E817FD02B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6413" y="1993900"/>
            <a:ext cx="3956050" cy="376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4863" y="1993900"/>
            <a:ext cx="3957637" cy="376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29BAE-80B5-4C3A-98AE-B81FD4FBB4BD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5596F-0410-4A92-8FBD-CE33EF1C90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C4DBF-6519-4150-85C5-8170AA013D6C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614B9-1EF1-442E-8BCD-5147B0380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7F4A7-0B84-4B67-A5C0-4FFDBE07CF0A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D1172-511C-4FC0-B486-00B4830549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7706C-7A2D-4A72-A6BE-40B892DB556A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CB372-EFAE-4D88-82A9-6CA7C89F3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1C4739-D2CB-4436-BB8D-E43559BCC6D7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69D58-AD37-4CF1-96E3-A0483A853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B76C3-898D-4A27-8E36-761154E392CF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33D7A-1D23-4544-BB6F-DB7697376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80201-C492-41CB-9DDB-CAAD3F88BF24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C2009-2B76-4899-B8DC-FB55700905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16BA5-F07E-439C-BB9A-110E7072BB52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0D871-B9B9-4EE0-89E9-77DD15070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500063"/>
            <a:ext cx="2019300" cy="5259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3713" y="500063"/>
            <a:ext cx="5907087" cy="5259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B2BAE9-ED67-4D5F-9221-3A2C930648DE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43730-1EBE-4B3D-8898-79FD228E8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9B095-DE6A-4DC1-9623-2ED8B7F87D0C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A26FE-F5C6-4103-A959-BCE45DC747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6413" y="1993900"/>
            <a:ext cx="3956050" cy="376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4863" y="1993900"/>
            <a:ext cx="3957637" cy="376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3758D-8BA8-4D2D-B6F8-466571D3243D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FD03C-B0C8-48A6-936E-49CF32700F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6FC73-02B7-47D2-AFAE-F6FB65E66F92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E5A6F-AE63-4C69-936E-544B86D1FB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C9EC1-CEF2-42E9-A498-D70F8A992B2E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23A75-0CF6-4F06-9449-D9BC15AE85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902CD-FCAE-4C6C-81BD-81F5A802D8FA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80FC-1B62-4D3C-95C8-C5CFEBFB0A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17E1F-B7EF-4699-AE1B-6B868D55955B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FF3809-50C3-4063-9AC3-4937C903D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BCFE1-1828-4BA4-B51F-A643AE3B6A87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28DA1-FB46-44B6-8C4A-49B461A167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8396-37C5-4ACE-BA50-A8043D2BC0C7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21533-51C0-4979-9349-5EDDB2565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EA37A-34AC-4DD4-92E3-DCFCD764E318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782636-8178-44FB-80F3-7F5B93BF2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500063"/>
            <a:ext cx="2019300" cy="5259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3713" y="500063"/>
            <a:ext cx="5907087" cy="5259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1F572-C7BF-47B5-9BD6-E233EA053565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EECE1-393A-44EC-B64A-FC509AE69A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0F282-56A0-42A5-B672-F9251C787CD0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6A06B-8004-41BB-87C3-CFB013D62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01201-5042-415F-A34D-E4DD8645469A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5C33E-1C38-488E-9D06-5C56F84881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A3AF6-0DFA-430A-AE87-3E3F4F7AE288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E195C-C379-4CD1-BAC2-7A0E0C1FD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6413" y="1993900"/>
            <a:ext cx="3956050" cy="376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4863" y="1993900"/>
            <a:ext cx="3957637" cy="376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B8084-6AF4-49E7-953D-27AECA836E88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439B0-4422-4556-937F-8D03EEE7C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4A72B-C96E-4B8B-B5D5-85CDFC6368E4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346DC-E503-4F69-9B82-B1869435A4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D651-9CDE-4B62-96A0-C756F22FB90F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31CC4-4FB3-4E2A-9CF8-5B1BA4DFCB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6C959-1CA6-4D23-9D1F-CEBE0F5BD60E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A6B90-2CAA-476B-9677-0BB07B148B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CD970-479A-4D51-B43F-9292FD4AFC3D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3A391-C908-4DF1-8123-9340E56EC0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96938-9296-4BFC-83D0-32C8E9E24DD3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0CBAD-A998-4E22-8892-A97B2141F1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8F623-686F-4565-9EAD-1B6DD39CFAC9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22B20-0A6E-46D2-BB49-878011E53F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FCEB36-164D-4B1B-B872-B753F0BF5A8B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0C0E0-EF16-47B0-8454-E3F172476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500063"/>
            <a:ext cx="2019300" cy="5259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3713" y="500063"/>
            <a:ext cx="5907087" cy="5259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48262-9D75-4178-920B-B09F4626379D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FA1F2-05FA-4038-850E-68C56D676C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8A9DA-C014-4BE4-B6B6-F502D68C8587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CCDB6-4B8E-4A76-A4D2-44B0C8E9C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A7FB5-20F5-4CCB-BBA6-A1F425BB8E5F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59F2E-18BA-4303-80A8-AF8177EC2E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13C8F-0723-4316-83DC-3DCF285C2571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0045D-68BE-472E-B55D-2FB07542D6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6413" y="1993900"/>
            <a:ext cx="3956050" cy="376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4863" y="1993900"/>
            <a:ext cx="3957637" cy="376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D5DA2-C421-47A8-8FEF-B1C99F8C932F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FE524-A22B-4753-BCC7-A596CDDF38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7EFFE-2508-491B-BBDE-23A7768A2985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63793-4201-4D9E-AAC7-96A5663FF8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6413" y="1993900"/>
            <a:ext cx="3956050" cy="376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4863" y="1993900"/>
            <a:ext cx="3957637" cy="376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4A465-AD4C-46D4-9EA0-E237D5DD1E48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B2578-1B67-4986-9EF6-5B3447465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48D8C-15E5-4CE8-BBDD-E45C8384EDEB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61358-BCB6-4FE1-BDCA-0A5A9C716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09ED9-F48D-40FE-AA27-10EE7992B3E2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2E2A1-4F22-45BC-9EAE-D59740B84D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34ABF-F147-46CC-9305-42F12FF2A13D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3CDF8-CD99-4877-9420-28D63D187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C88BA-BF96-45E7-B2DC-B0EF41A12066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0B20E-1E1E-458C-96AF-FEF7560E96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E1AE2-94FA-4A59-B1E3-5C8D005464F6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8480F-50ED-4641-B993-CB6C9F81C0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500063"/>
            <a:ext cx="2019300" cy="5259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3713" y="500063"/>
            <a:ext cx="5907087" cy="5259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2F653-7643-4AF7-A3FC-676A5C6C931D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78CB6-A7B5-47F0-8D85-8C4513B36A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056BE-88BD-4E64-A0AA-3262CE0DE7C7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12BAF-E14F-4894-8968-00893138A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C5A8F-9487-4BD6-BCB8-9F338D095DE1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9FACA-F06C-453B-AABA-C0821C5243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FD3D1-D465-4C32-8FAE-566459F5B031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F818D-FE8C-4BA3-901B-7F1C74C9D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6413" y="1993900"/>
            <a:ext cx="3956050" cy="376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4863" y="1993900"/>
            <a:ext cx="3957637" cy="376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E366C-69FE-47F5-BBB4-E2F197946141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8A6CD-9CDD-4858-A734-F190850AB0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C0D97-FE2A-4D2E-9DC0-45AE7B46751D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696DD-9C46-4ADC-B053-B4F2FA04A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6DD915-E226-44E5-B360-378D8109A492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1B720-7EB8-4090-8A07-EABC2DE3C8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5D658-878C-4F15-9529-8781D1FD1B76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DEE47-2405-4F08-8778-73923CE962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E32C6-AD93-4B06-BEF6-E7671F04ADE4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C1FB3-8AF9-4120-8E60-2746FE5B5C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84EFA-A976-4DA5-8148-F365EB48A3AE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681F8-E63D-40D8-A1F9-4182860AF7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B7DB2-DCC4-4DA2-A723-2CEB575FBA96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C33B-109D-4B0D-BD82-3CC711D31A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B557D-6DED-4233-9B3D-321D471B5152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66841-6F9B-4865-B1D4-74A5459F2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500063"/>
            <a:ext cx="2019300" cy="5259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3713" y="500063"/>
            <a:ext cx="5907087" cy="5259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E184F-C3AC-430C-BF09-DE0E6AB8370F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F207-DCAF-4307-8689-2FCE876BB8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0EC8D-A68E-48D3-B4F9-0327EC484AC7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F525A-840C-4AF0-9BB9-5996AC8C7D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74542-B2F7-4514-BAAF-E65455F5B616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5EF4C-DEAB-45EE-9AD8-7BC124B93B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4C142-F2DC-43DF-9F51-CFE18EE84AA9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2A2FFD-1FE7-46BF-AEA3-9FDC4A00D4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79465-99D4-4D05-A6F8-B3C0D471A490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01830D-005E-4064-A8A3-3A8CFA75C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6413" y="1993900"/>
            <a:ext cx="3956050" cy="376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4863" y="1993900"/>
            <a:ext cx="3957637" cy="376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38933-6F6D-4346-8A65-9BAF5E24E163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D8D1B-56CB-4788-BFED-79FD9B5B6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C13EB-0435-467E-9B53-97B604622916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EA130-117F-4888-A920-F19510C91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1054D-7A56-4FA5-BF20-306C59198E28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E8F51-048E-417A-BE39-4EBF2213F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F71D9-87BB-4753-806B-B67BEC5E3789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1ED48-66A6-41D7-B20A-7CC0D6F4E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A2001-E1D8-497F-803C-2869F6823AA0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BDC23-3677-4287-B52C-B699D14301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E5F08-340E-44A2-956D-9C5FDAFACA25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4BA0F-C8AB-4970-A497-30028863CF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0437-BB4B-4CB4-8083-42866933804E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7C9B3-71FB-4F25-A952-8FCC2E98E5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500063"/>
            <a:ext cx="2019300" cy="5259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3713" y="500063"/>
            <a:ext cx="5907087" cy="5259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00D6B-796B-4D36-A35B-871D54EB0853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2C02B-DF8D-4215-A305-DDA613FC5D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684C0-2599-45F3-9936-64D44013E664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34EA1-8EC6-4598-B4CA-2423C32108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20A76-C9B3-495E-B963-FB209113D8BB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585BC-51C1-4260-9F16-32B74D2A1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56224-B5D2-48D4-86FB-9697D0EF884A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008D9-EA26-4494-A7D2-B7D6B00A8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68D54-3CA2-441A-BCA2-5ED5C30568CC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20988-A262-4193-BC2B-76D4DE19E1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6413" y="1993900"/>
            <a:ext cx="3956050" cy="376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4863" y="1993900"/>
            <a:ext cx="3957637" cy="376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75FAB-0F47-440D-9183-5A6D6F24B97B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EA13D-9445-4ED8-9A5D-5E88DA7813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8527C-0E7B-4A14-B6B2-EAB3D3A3A923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B0253-C248-4D44-A4E1-A834A557CC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952BC-DF80-4372-8B02-96476A55BEF3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78BC7-F9F9-4BFC-AD9B-B376D8638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A9C74-FAC2-4465-892D-17223CAABFF2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C765-548D-4847-A961-004933D4A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E423F-967A-4CBE-9AFD-C55A94E7C944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66228-6B45-493D-9A42-6B6520B711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0CBDF-8890-482A-B3FB-36926E228343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DE69C-32FA-4986-A3C3-C3574AFDD7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F2F6DF-199A-4EB4-A51C-E615241FB966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7F4F-32D3-4D48-A377-559016AA5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500063"/>
            <a:ext cx="2019300" cy="5259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3713" y="500063"/>
            <a:ext cx="5907087" cy="5259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1684A-DF98-4EEB-9444-D45EDBF30B18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45C4F-CFD5-4452-9603-334D003E16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159B0-8B5B-43E2-8E7B-461EB3903C75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59B53-A4AB-4E40-BDC4-9CB6093A8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99AB6-0A7A-4E21-8D7A-30BEA2F9B499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D36B5-FF60-4C03-A074-CD2A274E25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133A6-62AD-4C7A-A110-5A89E8F11942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177F2-B053-4985-BC6E-0A57A66E38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EC878-AAE0-495E-82AD-E2B3CFA0F5C4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0B101-7808-4316-93B4-820A4CF272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6413" y="1993900"/>
            <a:ext cx="3956050" cy="376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4863" y="1993900"/>
            <a:ext cx="3957637" cy="376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969A1-AB00-4E31-B5EF-C4EA01072EF0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37BC9-6F19-459D-A527-D8C5D4D988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3EF32-1550-433D-AA1B-DB9249E3364A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DD0BF-A0C3-4CC9-A1CC-43C47B6D46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6F696-3133-461D-997E-6961EA84B400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8B2851-E524-40CB-A18E-654FFA9D4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45DB8-F507-43D3-891E-7C9BE17F1100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A6A502-0987-4BD7-9FCC-164DF5E88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4904B-A4B2-4D9D-8529-BAF7312E2C15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5191D-89B8-4191-8B4F-A9BED11C4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C27BD-8FA0-46F9-B4A1-5C52B851844D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5D2B6-EC6C-4326-BD14-C393DFB9CF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91CD4-C7ED-4FC1-A81B-38E87448DE8C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FD724-6055-4ABD-BA50-012059EA9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500063"/>
            <a:ext cx="2019300" cy="52593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3713" y="500063"/>
            <a:ext cx="5907087" cy="52593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28259-BFFD-4B34-BCC9-D55C2AD786E9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71721-910D-41B9-8136-AFF4F6390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67AB6-950E-4BC2-8F16-89B338217258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99702-E25A-4BD9-969A-DA82EA2FC1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CA72-BC1F-48A6-8F8A-C19D72E399DA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7C75-5D4F-49B6-B24A-7F6FA0407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5F61F-3F62-4701-B4A9-A487AB312677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52C1B-7E93-426D-91BD-47D8B2F0F6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3BAAC6-8E1F-4119-85B9-CB9A3C44E315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9F5EB-DF71-4AD1-B146-0AF9B74102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6413" y="1993900"/>
            <a:ext cx="3956050" cy="376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4863" y="1993900"/>
            <a:ext cx="3957637" cy="3765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40D01-3FB3-4C1D-A535-6710EF722FAC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8B12F-CAAC-4F85-A05D-DA36C20A07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DDD09-07FC-4630-80C5-1FD033948E26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65C30-C975-49D8-85A9-B3DC135F6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85BA30-A455-4771-A0FE-7A11FC7BC4AA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53360-8159-4EE0-B2E8-376FDFA6DE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33E1D-5F9D-4F56-B050-DE22762769F2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E652-C117-4A17-946B-802C95079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0965A-2AFE-49ED-A04B-C5244CCE4940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67CFD-DB8B-4264-A5AB-D54198414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DC69-C778-4C17-92C3-20997C8CD711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2AE5E-6584-47AF-AAC0-70FB3B7359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C3ABE-C93E-4AC5-9E5F-3E81E88B2240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ED571-144F-4FC4-BD50-D65ABC335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3713" y="500063"/>
            <a:ext cx="80787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fld id="{FF6F2E66-1228-4FCA-853A-442CB4B9520C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0">
                <a:solidFill>
                  <a:srgbClr val="1CADE4"/>
                </a:solidFill>
                <a:latin typeface="+mn-lt"/>
              </a:defRPr>
            </a:lvl1pPr>
          </a:lstStyle>
          <a:p>
            <a:pPr>
              <a:defRPr/>
            </a:pPr>
            <a:fld id="{2F320AF2-7009-4C76-B0D3-DCE43BCFE7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>
          <a:solidFill>
            <a:srgbClr val="262626"/>
          </a:solidFill>
          <a:latin typeface="+mn-lt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>
          <a:solidFill>
            <a:srgbClr val="262626"/>
          </a:solidFill>
          <a:latin typeface="+mn-lt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>
          <a:solidFill>
            <a:srgbClr val="262626"/>
          </a:solidFill>
          <a:latin typeface="+mn-lt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>
          <a:solidFill>
            <a:srgbClr val="262626"/>
          </a:solidFill>
          <a:latin typeface="+mn-lt"/>
        </a:defRPr>
      </a:lvl5pPr>
      <a:lvl6pPr marL="15541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6pPr>
      <a:lvl7pPr marL="20113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7pPr>
      <a:lvl8pPr marL="24685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8pPr>
      <a:lvl9pPr marL="29257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Placeholder 1"/>
          <p:cNvSpPr>
            <a:spLocks noGrp="1"/>
          </p:cNvSpPr>
          <p:nvPr>
            <p:ph type="title"/>
          </p:nvPr>
        </p:nvSpPr>
        <p:spPr bwMode="auto">
          <a:xfrm>
            <a:off x="493713" y="500063"/>
            <a:ext cx="80787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126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950"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0B56CC4D-58BD-46A5-BEC0-ED0FAEB30CC5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950" cap="all"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DF2E30A-55AB-4C7C-B002-57665B3EAF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>
          <a:solidFill>
            <a:srgbClr val="FFFFFF"/>
          </a:solidFill>
          <a:latin typeface="+mn-lt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>
          <a:solidFill>
            <a:srgbClr val="FFFFFF"/>
          </a:solidFill>
          <a:latin typeface="+mn-lt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>
          <a:solidFill>
            <a:srgbClr val="FFFFFF"/>
          </a:solidFill>
          <a:latin typeface="+mn-lt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>
          <a:solidFill>
            <a:srgbClr val="FFFFFF"/>
          </a:solidFill>
          <a:latin typeface="+mn-lt"/>
        </a:defRPr>
      </a:lvl5pPr>
      <a:lvl6pPr marL="15541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FFFFFF"/>
          </a:solidFill>
          <a:latin typeface="+mn-lt"/>
        </a:defRPr>
      </a:lvl6pPr>
      <a:lvl7pPr marL="20113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FFFFFF"/>
          </a:solidFill>
          <a:latin typeface="+mn-lt"/>
        </a:defRPr>
      </a:lvl7pPr>
      <a:lvl8pPr marL="24685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FFFFFF"/>
          </a:solidFill>
          <a:latin typeface="+mn-lt"/>
        </a:defRPr>
      </a:lvl8pPr>
      <a:lvl9pPr marL="29257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931" name="Title Placeholder 1"/>
          <p:cNvSpPr>
            <a:spLocks noGrp="1"/>
          </p:cNvSpPr>
          <p:nvPr>
            <p:ph type="title"/>
          </p:nvPr>
        </p:nvSpPr>
        <p:spPr bwMode="auto">
          <a:xfrm>
            <a:off x="493713" y="500063"/>
            <a:ext cx="80787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249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950"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803DC51F-0E21-42F8-B7E7-254F900DF93D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950" cap="all"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F5CB3FD-D4A9-4FAC-A65D-B49F7BB92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>
          <a:solidFill>
            <a:srgbClr val="262626"/>
          </a:solidFill>
          <a:latin typeface="+mn-lt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>
          <a:solidFill>
            <a:srgbClr val="262626"/>
          </a:solidFill>
          <a:latin typeface="+mn-lt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>
          <a:solidFill>
            <a:srgbClr val="262626"/>
          </a:solidFill>
          <a:latin typeface="+mn-lt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>
          <a:solidFill>
            <a:srgbClr val="262626"/>
          </a:solidFill>
          <a:latin typeface="+mn-lt"/>
        </a:defRPr>
      </a:lvl5pPr>
      <a:lvl6pPr marL="15541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6pPr>
      <a:lvl7pPr marL="20113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7pPr>
      <a:lvl8pPr marL="24685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8pPr>
      <a:lvl9pPr marL="29257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219" name="Title Placeholder 1"/>
          <p:cNvSpPr>
            <a:spLocks noGrp="1"/>
          </p:cNvSpPr>
          <p:nvPr>
            <p:ph type="title"/>
          </p:nvPr>
        </p:nvSpPr>
        <p:spPr bwMode="auto">
          <a:xfrm>
            <a:off x="493713" y="500063"/>
            <a:ext cx="80787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7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fld id="{C198811F-3068-489C-A3D2-317CD3361433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950" cap="all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F3B1330-A9D4-49C2-B65F-F9BE210E8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>
          <a:solidFill>
            <a:srgbClr val="262626"/>
          </a:solidFill>
          <a:latin typeface="+mn-lt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>
          <a:solidFill>
            <a:srgbClr val="262626"/>
          </a:solidFill>
          <a:latin typeface="+mn-lt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>
          <a:solidFill>
            <a:srgbClr val="262626"/>
          </a:solidFill>
          <a:latin typeface="+mn-lt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>
          <a:solidFill>
            <a:srgbClr val="262626"/>
          </a:solidFill>
          <a:latin typeface="+mn-lt"/>
        </a:defRPr>
      </a:lvl5pPr>
      <a:lvl6pPr marL="15541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6pPr>
      <a:lvl7pPr marL="20113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7pPr>
      <a:lvl8pPr marL="24685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8pPr>
      <a:lvl9pPr marL="29257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Title Placeholder 1"/>
          <p:cNvSpPr>
            <a:spLocks noGrp="1"/>
          </p:cNvSpPr>
          <p:nvPr>
            <p:ph type="title"/>
          </p:nvPr>
        </p:nvSpPr>
        <p:spPr bwMode="auto">
          <a:xfrm>
            <a:off x="493713" y="500063"/>
            <a:ext cx="80787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9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950"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99F40FFD-4AFD-4B99-975D-80D377574ADD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950" cap="all"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F76468A-A8EF-4844-97BA-9900F10B8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>
          <a:solidFill>
            <a:srgbClr val="FFFFFF"/>
          </a:solidFill>
          <a:latin typeface="+mn-lt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>
          <a:solidFill>
            <a:srgbClr val="FFFFFF"/>
          </a:solidFill>
          <a:latin typeface="+mn-lt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>
          <a:solidFill>
            <a:srgbClr val="FFFFFF"/>
          </a:solidFill>
          <a:latin typeface="+mn-lt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>
          <a:solidFill>
            <a:srgbClr val="FFFFFF"/>
          </a:solidFill>
          <a:latin typeface="+mn-lt"/>
        </a:defRPr>
      </a:lvl5pPr>
      <a:lvl6pPr marL="15541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FFFFFF"/>
          </a:solidFill>
          <a:latin typeface="+mn-lt"/>
        </a:defRPr>
      </a:lvl6pPr>
      <a:lvl7pPr marL="20113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FFFFFF"/>
          </a:solidFill>
          <a:latin typeface="+mn-lt"/>
        </a:defRPr>
      </a:lvl7pPr>
      <a:lvl8pPr marL="24685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FFFFFF"/>
          </a:solidFill>
          <a:latin typeface="+mn-lt"/>
        </a:defRPr>
      </a:lvl8pPr>
      <a:lvl9pPr marL="29257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39" name="Title Placeholder 1"/>
          <p:cNvSpPr>
            <a:spLocks noGrp="1"/>
          </p:cNvSpPr>
          <p:nvPr>
            <p:ph type="title"/>
          </p:nvPr>
        </p:nvSpPr>
        <p:spPr bwMode="auto">
          <a:xfrm>
            <a:off x="493713" y="500063"/>
            <a:ext cx="80787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950"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443FEE4D-6505-4A3F-AEC7-345F5FE6C8F5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950" cap="all"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44F7B2A-5BD2-4827-9263-78E38D4C38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>
          <a:solidFill>
            <a:srgbClr val="262626"/>
          </a:solidFill>
          <a:latin typeface="+mn-lt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>
          <a:solidFill>
            <a:srgbClr val="262626"/>
          </a:solidFill>
          <a:latin typeface="+mn-lt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>
          <a:solidFill>
            <a:srgbClr val="262626"/>
          </a:solidFill>
          <a:latin typeface="+mn-lt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>
          <a:solidFill>
            <a:srgbClr val="262626"/>
          </a:solidFill>
          <a:latin typeface="+mn-lt"/>
        </a:defRPr>
      </a:lvl5pPr>
      <a:lvl6pPr marL="15541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6pPr>
      <a:lvl7pPr marL="20113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7pPr>
      <a:lvl8pPr marL="24685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8pPr>
      <a:lvl9pPr marL="29257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27" name="Title Placeholder 1"/>
          <p:cNvSpPr>
            <a:spLocks noGrp="1"/>
          </p:cNvSpPr>
          <p:nvPr>
            <p:ph type="title"/>
          </p:nvPr>
        </p:nvSpPr>
        <p:spPr bwMode="auto">
          <a:xfrm>
            <a:off x="493713" y="500063"/>
            <a:ext cx="80787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fld id="{67745E23-E155-440F-8128-D8E8BCE5B4CD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950" cap="all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1560CAFD-EED7-4CBA-90D4-19BF3A4B51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>
          <a:solidFill>
            <a:srgbClr val="262626"/>
          </a:solidFill>
          <a:latin typeface="+mn-lt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>
          <a:solidFill>
            <a:srgbClr val="262626"/>
          </a:solidFill>
          <a:latin typeface="+mn-lt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>
          <a:solidFill>
            <a:srgbClr val="262626"/>
          </a:solidFill>
          <a:latin typeface="+mn-lt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>
          <a:solidFill>
            <a:srgbClr val="262626"/>
          </a:solidFill>
          <a:latin typeface="+mn-lt"/>
        </a:defRPr>
      </a:lvl5pPr>
      <a:lvl6pPr marL="15541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6pPr>
      <a:lvl7pPr marL="20113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7pPr>
      <a:lvl8pPr marL="24685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8pPr>
      <a:lvl9pPr marL="29257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Placeholder 1"/>
          <p:cNvSpPr>
            <a:spLocks noGrp="1"/>
          </p:cNvSpPr>
          <p:nvPr>
            <p:ph type="title"/>
          </p:nvPr>
        </p:nvSpPr>
        <p:spPr bwMode="auto">
          <a:xfrm>
            <a:off x="493713" y="500063"/>
            <a:ext cx="80787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89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950"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794AE6D8-C349-4C10-8F02-5A189466FBD8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950" cap="all"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06CDA3E-7972-47EA-A7A8-E3D2973A2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>
          <a:solidFill>
            <a:srgbClr val="FFFFFF"/>
          </a:solidFill>
          <a:latin typeface="+mn-lt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>
          <a:solidFill>
            <a:srgbClr val="FFFFFF"/>
          </a:solidFill>
          <a:latin typeface="+mn-lt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>
          <a:solidFill>
            <a:srgbClr val="FFFFFF"/>
          </a:solidFill>
          <a:latin typeface="+mn-lt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>
          <a:solidFill>
            <a:srgbClr val="FFFFFF"/>
          </a:solidFill>
          <a:latin typeface="+mn-lt"/>
        </a:defRPr>
      </a:lvl5pPr>
      <a:lvl6pPr marL="15541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FFFFFF"/>
          </a:solidFill>
          <a:latin typeface="+mn-lt"/>
        </a:defRPr>
      </a:lvl6pPr>
      <a:lvl7pPr marL="20113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FFFFFF"/>
          </a:solidFill>
          <a:latin typeface="+mn-lt"/>
        </a:defRPr>
      </a:lvl7pPr>
      <a:lvl8pPr marL="24685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FFFFFF"/>
          </a:solidFill>
          <a:latin typeface="+mn-lt"/>
        </a:defRPr>
      </a:lvl8pPr>
      <a:lvl9pPr marL="29257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03" name="Title Placeholder 1"/>
          <p:cNvSpPr>
            <a:spLocks noGrp="1"/>
          </p:cNvSpPr>
          <p:nvPr>
            <p:ph type="title"/>
          </p:nvPr>
        </p:nvSpPr>
        <p:spPr bwMode="auto">
          <a:xfrm>
            <a:off x="493713" y="500063"/>
            <a:ext cx="80787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5120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950"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68A8E873-00E7-46FE-9298-153D9C564FA2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950" cap="all"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E28490F-0D10-496E-9A76-351F5387A4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>
          <a:solidFill>
            <a:srgbClr val="262626"/>
          </a:solidFill>
          <a:latin typeface="+mn-lt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>
          <a:solidFill>
            <a:srgbClr val="262626"/>
          </a:solidFill>
          <a:latin typeface="+mn-lt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>
          <a:solidFill>
            <a:srgbClr val="262626"/>
          </a:solidFill>
          <a:latin typeface="+mn-lt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>
          <a:solidFill>
            <a:srgbClr val="262626"/>
          </a:solidFill>
          <a:latin typeface="+mn-lt"/>
        </a:defRPr>
      </a:lvl5pPr>
      <a:lvl6pPr marL="15541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6pPr>
      <a:lvl7pPr marL="20113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7pPr>
      <a:lvl8pPr marL="24685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8pPr>
      <a:lvl9pPr marL="29257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91" name="Title Placeholder 1"/>
          <p:cNvSpPr>
            <a:spLocks noGrp="1"/>
          </p:cNvSpPr>
          <p:nvPr>
            <p:ph type="title"/>
          </p:nvPr>
        </p:nvSpPr>
        <p:spPr bwMode="auto">
          <a:xfrm>
            <a:off x="493713" y="500063"/>
            <a:ext cx="80787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349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fld id="{E4A79ACD-1F75-4F53-9705-1D90E37DF92D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950" cap="all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815F506-7EA9-4F1F-8CB2-32ECC3B863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>
          <a:solidFill>
            <a:srgbClr val="262626"/>
          </a:solidFill>
          <a:latin typeface="+mn-lt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>
          <a:solidFill>
            <a:srgbClr val="262626"/>
          </a:solidFill>
          <a:latin typeface="+mn-lt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>
          <a:solidFill>
            <a:srgbClr val="262626"/>
          </a:solidFill>
          <a:latin typeface="+mn-lt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>
          <a:solidFill>
            <a:srgbClr val="262626"/>
          </a:solidFill>
          <a:latin typeface="+mn-lt"/>
        </a:defRPr>
      </a:lvl5pPr>
      <a:lvl6pPr marL="15541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6pPr>
      <a:lvl7pPr marL="20113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7pPr>
      <a:lvl8pPr marL="24685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8pPr>
      <a:lvl9pPr marL="29257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Placeholder 1"/>
          <p:cNvSpPr>
            <a:spLocks noGrp="1"/>
          </p:cNvSpPr>
          <p:nvPr>
            <p:ph type="title"/>
          </p:nvPr>
        </p:nvSpPr>
        <p:spPr bwMode="auto">
          <a:xfrm>
            <a:off x="493713" y="500063"/>
            <a:ext cx="80787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57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950"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BD350EB8-5773-4E46-B6D0-E8F305DDCCB9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950" cap="all"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4A0D9AD-E212-433C-91CD-62BB40B7C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>
          <a:solidFill>
            <a:srgbClr val="FFFFFF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>
          <a:solidFill>
            <a:srgbClr val="FFFFFF"/>
          </a:solidFill>
          <a:latin typeface="+mn-lt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>
          <a:solidFill>
            <a:srgbClr val="FFFFFF"/>
          </a:solidFill>
          <a:latin typeface="+mn-lt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>
          <a:solidFill>
            <a:srgbClr val="FFFFFF"/>
          </a:solidFill>
          <a:latin typeface="+mn-lt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>
          <a:solidFill>
            <a:srgbClr val="FFFFFF"/>
          </a:solidFill>
          <a:latin typeface="+mn-lt"/>
        </a:defRPr>
      </a:lvl5pPr>
      <a:lvl6pPr marL="15541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FFFFFF"/>
          </a:solidFill>
          <a:latin typeface="+mn-lt"/>
        </a:defRPr>
      </a:lvl6pPr>
      <a:lvl7pPr marL="20113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FFFFFF"/>
          </a:solidFill>
          <a:latin typeface="+mn-lt"/>
        </a:defRPr>
      </a:lvl7pPr>
      <a:lvl8pPr marL="24685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FFFFFF"/>
          </a:solidFill>
          <a:latin typeface="+mn-lt"/>
        </a:defRPr>
      </a:lvl8pPr>
      <a:lvl9pPr marL="29257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FFFF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67" name="Title Placeholder 1"/>
          <p:cNvSpPr>
            <a:spLocks noGrp="1"/>
          </p:cNvSpPr>
          <p:nvPr>
            <p:ph type="title"/>
          </p:nvPr>
        </p:nvSpPr>
        <p:spPr bwMode="auto">
          <a:xfrm>
            <a:off x="493713" y="500063"/>
            <a:ext cx="80787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806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950"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fld id="{DE5C542C-D795-42AD-81D8-3E268E9ED8CD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950" cap="all"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639ADA7A-1B06-4117-9A0F-5398E8DA8D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>
          <a:solidFill>
            <a:srgbClr val="262626"/>
          </a:solidFill>
          <a:latin typeface="+mn-lt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>
          <a:solidFill>
            <a:srgbClr val="262626"/>
          </a:solidFill>
          <a:latin typeface="+mn-lt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>
          <a:solidFill>
            <a:srgbClr val="262626"/>
          </a:solidFill>
          <a:latin typeface="+mn-lt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>
          <a:solidFill>
            <a:srgbClr val="262626"/>
          </a:solidFill>
          <a:latin typeface="+mn-lt"/>
        </a:defRPr>
      </a:lvl5pPr>
      <a:lvl6pPr marL="15541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6pPr>
      <a:lvl7pPr marL="20113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7pPr>
      <a:lvl8pPr marL="24685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8pPr>
      <a:lvl9pPr marL="29257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355" name="Title Placeholder 1"/>
          <p:cNvSpPr>
            <a:spLocks noGrp="1"/>
          </p:cNvSpPr>
          <p:nvPr>
            <p:ph type="title"/>
          </p:nvPr>
        </p:nvSpPr>
        <p:spPr bwMode="auto">
          <a:xfrm>
            <a:off x="493713" y="500063"/>
            <a:ext cx="80787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03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6413" y="1993900"/>
            <a:ext cx="8066087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2"/>
          </p:nvPr>
        </p:nvSpPr>
        <p:spPr>
          <a:xfrm>
            <a:off x="514350" y="6411913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fld id="{DCFF369C-8238-4DBC-AD0D-B9A5CE71937A}" type="datetimeFigureOut">
              <a:rPr lang="ru-RU"/>
              <a:pPr>
                <a:defRPr/>
              </a:pPr>
              <a:t>15.12.2020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514350" y="6554788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hangingPunct="0">
              <a:defRPr sz="950" cap="all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40500" y="5829300"/>
            <a:ext cx="2195513" cy="1397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5CB1D9D-4B43-48E7-81F1-E2324F45E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>
          <a:solidFill>
            <a:schemeClr val="accent1"/>
          </a:solidFill>
          <a:latin typeface="Calibri Light" pitchFamily="34" charset="0"/>
        </a:defRPr>
      </a:lvl9pPr>
    </p:titleStyle>
    <p:bodyStyle>
      <a:lvl1pPr marL="90488" indent="-90488" algn="l" rtl="0" eaLnBrk="0" fontAlgn="base" hangingPunct="0">
        <a:lnSpc>
          <a:spcPct val="85000"/>
        </a:lnSpc>
        <a:spcBef>
          <a:spcPts val="1300"/>
        </a:spcBef>
        <a:spcAft>
          <a:spcPct val="0"/>
        </a:spcAft>
        <a:buFont typeface="Arial" charset="0"/>
        <a:buChar char=" "/>
        <a:defRPr sz="2400">
          <a:solidFill>
            <a:srgbClr val="262626"/>
          </a:solidFill>
          <a:latin typeface="+mn-lt"/>
          <a:ea typeface="+mn-ea"/>
          <a:cs typeface="+mn-cs"/>
        </a:defRPr>
      </a:lvl1pPr>
      <a:lvl2pPr marL="273050" indent="-342900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400">
          <a:solidFill>
            <a:srgbClr val="262626"/>
          </a:solidFill>
          <a:latin typeface="+mn-lt"/>
        </a:defRPr>
      </a:lvl2pPr>
      <a:lvl3pPr marL="547688" indent="-547688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 i="1">
          <a:solidFill>
            <a:srgbClr val="262626"/>
          </a:solidFill>
          <a:latin typeface="+mn-lt"/>
        </a:defRPr>
      </a:lvl3pPr>
      <a:lvl4pPr marL="822325" indent="-822325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>
          <a:solidFill>
            <a:srgbClr val="262626"/>
          </a:solidFill>
          <a:latin typeface="+mn-lt"/>
        </a:defRPr>
      </a:lvl4pPr>
      <a:lvl5pPr marL="1096963" indent="-1096963" algn="l" rtl="0" eaLnBrk="0" fontAlgn="base" hangingPunct="0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 sz="2000">
          <a:solidFill>
            <a:srgbClr val="262626"/>
          </a:solidFill>
          <a:latin typeface="+mn-lt"/>
        </a:defRPr>
      </a:lvl5pPr>
      <a:lvl6pPr marL="15541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6pPr>
      <a:lvl7pPr marL="20113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7pPr>
      <a:lvl8pPr marL="24685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8pPr>
      <a:lvl9pPr marL="2925763" indent="-1096963" algn="l" rtl="0" fontAlgn="base">
        <a:lnSpc>
          <a:spcPct val="85000"/>
        </a:lnSpc>
        <a:spcBef>
          <a:spcPts val="600"/>
        </a:spcBef>
        <a:spcAft>
          <a:spcPct val="0"/>
        </a:spcAft>
        <a:buFont typeface="Arial" charset="0"/>
        <a:buChar char=" "/>
        <a:defRPr>
          <a:solidFill>
            <a:srgbClr val="262626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12"/>
          <p:cNvSpPr>
            <a:spLocks noChangeArrowheads="1"/>
          </p:cNvSpPr>
          <p:nvPr/>
        </p:nvSpPr>
        <p:spPr bwMode="auto">
          <a:xfrm>
            <a:off x="0" y="0"/>
            <a:ext cx="9144000" cy="692695"/>
          </a:xfrm>
          <a:prstGeom prst="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dirty="0">
                <a:latin typeface="PT Astra Serif" pitchFamily="18" charset="-52"/>
              </a:rPr>
              <a:t>БЮДЖЕТ ДЛЯ ГРАЖДАН</a:t>
            </a:r>
          </a:p>
        </p:txBody>
      </p:sp>
      <p:sp>
        <p:nvSpPr>
          <p:cNvPr id="162819" name="Rectangle 13"/>
          <p:cNvSpPr>
            <a:spLocks noChangeArrowheads="1"/>
          </p:cNvSpPr>
          <p:nvPr/>
        </p:nvSpPr>
        <p:spPr bwMode="auto">
          <a:xfrm>
            <a:off x="0" y="5157192"/>
            <a:ext cx="9144000" cy="1700808"/>
          </a:xfrm>
          <a:prstGeom prst="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i="1" dirty="0">
                <a:latin typeface="PT Astra Serif" pitchFamily="18" charset="-52"/>
              </a:rPr>
              <a:t/>
            </a:r>
            <a:br>
              <a:rPr lang="ru-RU" sz="4000" i="1" dirty="0">
                <a:latin typeface="PT Astra Serif" pitchFamily="18" charset="-52"/>
              </a:rPr>
            </a:br>
            <a:r>
              <a:rPr lang="ru-RU" sz="2900" dirty="0">
                <a:latin typeface="PT Astra Serif" pitchFamily="18" charset="-52"/>
              </a:rPr>
              <a:t>К проекту решения Курганской городской Думы </a:t>
            </a:r>
            <a:endParaRPr lang="ru-RU" sz="2900" dirty="0" smtClean="0">
              <a:latin typeface="PT Astra Serif" pitchFamily="18" charset="-52"/>
            </a:endParaRPr>
          </a:p>
          <a:p>
            <a:pPr algn="ctr"/>
            <a:r>
              <a:rPr lang="ru-RU" sz="2900" dirty="0" smtClean="0">
                <a:latin typeface="PT Astra Serif" pitchFamily="18" charset="-52"/>
              </a:rPr>
              <a:t>«</a:t>
            </a:r>
            <a:r>
              <a:rPr lang="ru-RU" sz="2900" dirty="0">
                <a:latin typeface="PT Astra Serif" pitchFamily="18" charset="-52"/>
              </a:rPr>
              <a:t>О бюджете города Кургана на </a:t>
            </a:r>
            <a:r>
              <a:rPr lang="ru-RU" sz="2900" dirty="0" smtClean="0">
                <a:latin typeface="PT Astra Serif" pitchFamily="18" charset="-52"/>
              </a:rPr>
              <a:t>2021 </a:t>
            </a:r>
            <a:r>
              <a:rPr lang="ru-RU" sz="2900" dirty="0">
                <a:latin typeface="PT Astra Serif" pitchFamily="18" charset="-52"/>
              </a:rPr>
              <a:t>год и на плановый период </a:t>
            </a:r>
            <a:r>
              <a:rPr lang="ru-RU" sz="2900" dirty="0" smtClean="0">
                <a:latin typeface="PT Astra Serif" pitchFamily="18" charset="-52"/>
              </a:rPr>
              <a:t>2022 </a:t>
            </a:r>
            <a:r>
              <a:rPr lang="ru-RU" sz="2900" dirty="0">
                <a:latin typeface="PT Astra Serif" pitchFamily="18" charset="-52"/>
              </a:rPr>
              <a:t>и </a:t>
            </a:r>
            <a:r>
              <a:rPr lang="ru-RU" sz="2900" dirty="0" smtClean="0">
                <a:latin typeface="PT Astra Serif" pitchFamily="18" charset="-52"/>
              </a:rPr>
              <a:t>2023 годов</a:t>
            </a:r>
            <a:r>
              <a:rPr lang="ru-RU" sz="2900" dirty="0">
                <a:latin typeface="PT Astra Serif" pitchFamily="18" charset="-52"/>
              </a:rPr>
              <a:t>»</a:t>
            </a:r>
          </a:p>
          <a:p>
            <a:pPr algn="ctr"/>
            <a:endParaRPr lang="ru-RU" sz="2900" i="1" dirty="0">
              <a:latin typeface="PT Astra Serif" pitchFamily="18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36712"/>
            <a:ext cx="5832648" cy="41587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4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000" dirty="0" smtClean="0">
                <a:latin typeface="PT Astra Serif" pitchFamily="18" charset="-52"/>
              </a:rPr>
              <a:t>Плановая структура доходов бюджета </a:t>
            </a:r>
          </a:p>
          <a:p>
            <a:pPr algn="ctr"/>
            <a:r>
              <a:rPr lang="ru-RU" sz="3000" dirty="0" smtClean="0">
                <a:latin typeface="PT Astra Serif" pitchFamily="18" charset="-52"/>
              </a:rPr>
              <a:t>города Кургана в 2021 году</a:t>
            </a:r>
            <a:endParaRPr lang="ru-RU" sz="3000" dirty="0">
              <a:latin typeface="PT Astra Serif" pitchFamily="18" charset="-52"/>
            </a:endParaRP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3275856" y="980728"/>
            <a:ext cx="285764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600" b="1" dirty="0" smtClean="0">
                <a:latin typeface="PT Astra Serif" pitchFamily="18" charset="-52"/>
              </a:rPr>
              <a:t>(5 202,8 млн. руб.)</a:t>
            </a:r>
            <a:endParaRPr lang="ru-RU" sz="2600" b="1" dirty="0">
              <a:latin typeface="PT Astra Serif" pitchFamily="18" charset="-52"/>
            </a:endParaRPr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441661"/>
              </p:ext>
            </p:extLst>
          </p:nvPr>
        </p:nvGraphicFramePr>
        <p:xfrm>
          <a:off x="251520" y="812317"/>
          <a:ext cx="8784976" cy="5645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36849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3" name="Rectangle 2"/>
          <p:cNvSpPr>
            <a:spLocks noChangeArrowheads="1"/>
          </p:cNvSpPr>
          <p:nvPr/>
        </p:nvSpPr>
        <p:spPr bwMode="auto">
          <a:xfrm>
            <a:off x="1" y="0"/>
            <a:ext cx="9144000" cy="902504"/>
          </a:xfrm>
          <a:prstGeom prst="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000" i="1" dirty="0">
                <a:latin typeface="PT Astra Serif" pitchFamily="18" charset="-52"/>
              </a:rPr>
              <a:t>  </a:t>
            </a:r>
            <a:r>
              <a:rPr lang="ru-RU" sz="3000" dirty="0">
                <a:latin typeface="PT Astra Serif" pitchFamily="18" charset="-52"/>
              </a:rPr>
              <a:t>Налоговые доходы бюджета </a:t>
            </a:r>
            <a:endParaRPr lang="ru-RU" sz="3000" dirty="0" smtClean="0">
              <a:latin typeface="PT Astra Serif" pitchFamily="18" charset="-52"/>
            </a:endParaRPr>
          </a:p>
          <a:p>
            <a:pPr algn="ctr"/>
            <a:r>
              <a:rPr lang="ru-RU" sz="3000" dirty="0" smtClean="0">
                <a:latin typeface="PT Astra Serif" pitchFamily="18" charset="-52"/>
              </a:rPr>
              <a:t>города </a:t>
            </a:r>
            <a:r>
              <a:rPr lang="ru-RU" sz="3000" dirty="0">
                <a:latin typeface="PT Astra Serif" pitchFamily="18" charset="-52"/>
              </a:rPr>
              <a:t>Кургана </a:t>
            </a:r>
            <a:r>
              <a:rPr lang="ru-RU" sz="3000" dirty="0" smtClean="0">
                <a:latin typeface="PT Astra Serif" pitchFamily="18" charset="-52"/>
              </a:rPr>
              <a:t>на 2021 </a:t>
            </a:r>
            <a:r>
              <a:rPr lang="ru-RU" sz="3000" dirty="0">
                <a:latin typeface="PT Astra Serif" pitchFamily="18" charset="-52"/>
              </a:rPr>
              <a:t>год</a:t>
            </a:r>
          </a:p>
        </p:txBody>
      </p:sp>
      <p:sp>
        <p:nvSpPr>
          <p:cNvPr id="378886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41318" y="2605578"/>
            <a:ext cx="2468886" cy="79216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 smtClean="0">
                <a:latin typeface="PT Astra Serif" pitchFamily="18" charset="-52"/>
              </a:rPr>
              <a:t>258,0 </a:t>
            </a:r>
            <a:r>
              <a:rPr lang="ru-RU" sz="2400" dirty="0">
                <a:latin typeface="PT Astra Serif" pitchFamily="18" charset="-52"/>
              </a:rPr>
              <a:t>млн. руб.</a:t>
            </a:r>
          </a:p>
        </p:txBody>
      </p:sp>
      <p:sp>
        <p:nvSpPr>
          <p:cNvPr id="378887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93484" y="1956989"/>
            <a:ext cx="2305099" cy="79216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 smtClean="0">
                <a:latin typeface="PT Astra Serif" pitchFamily="18" charset="-52"/>
              </a:rPr>
              <a:t>145,0 </a:t>
            </a:r>
            <a:r>
              <a:rPr lang="ru-RU" sz="2400" dirty="0">
                <a:latin typeface="PT Astra Serif" pitchFamily="18" charset="-52"/>
              </a:rPr>
              <a:t>млн. руб.</a:t>
            </a:r>
          </a:p>
        </p:txBody>
      </p:sp>
      <p:sp>
        <p:nvSpPr>
          <p:cNvPr id="378888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66792" y="5439338"/>
            <a:ext cx="2178373" cy="450561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 smtClean="0">
                <a:latin typeface="PT Astra Serif" pitchFamily="18" charset="-52"/>
              </a:rPr>
              <a:t>18,7 </a:t>
            </a:r>
            <a:r>
              <a:rPr lang="ru-RU" sz="2400" dirty="0">
                <a:latin typeface="PT Astra Serif" pitchFamily="18" charset="-52"/>
              </a:rPr>
              <a:t>млн. руб.</a:t>
            </a:r>
          </a:p>
        </p:txBody>
      </p:sp>
      <p:sp>
        <p:nvSpPr>
          <p:cNvPr id="378889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59262" y="1202285"/>
            <a:ext cx="2483495" cy="79216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 smtClean="0">
                <a:latin typeface="PT Astra Serif" pitchFamily="18" charset="-52"/>
              </a:rPr>
              <a:t>1 730,0 млн. руб.</a:t>
            </a:r>
            <a:endParaRPr lang="ru-RU" sz="2400" dirty="0">
              <a:latin typeface="PT Astra Serif" pitchFamily="18" charset="-52"/>
            </a:endParaRPr>
          </a:p>
        </p:txBody>
      </p:sp>
      <p:sp>
        <p:nvSpPr>
          <p:cNvPr id="378890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81509" y="3950263"/>
            <a:ext cx="2117074" cy="719137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 smtClean="0">
                <a:latin typeface="PT Astra Serif" pitchFamily="18" charset="-52"/>
              </a:rPr>
              <a:t>33,0 </a:t>
            </a:r>
            <a:r>
              <a:rPr lang="ru-RU" sz="2400" dirty="0">
                <a:latin typeface="PT Astra Serif" pitchFamily="18" charset="-52"/>
              </a:rPr>
              <a:t>млн. </a:t>
            </a:r>
            <a:r>
              <a:rPr lang="ru-RU" sz="2400" dirty="0" smtClean="0">
                <a:latin typeface="PT Astra Serif" pitchFamily="18" charset="-52"/>
              </a:rPr>
              <a:t>руб.</a:t>
            </a:r>
            <a:endParaRPr lang="ru-RU" sz="2400" dirty="0">
              <a:latin typeface="PT Astra Serif" pitchFamily="18" charset="-52"/>
            </a:endParaRPr>
          </a:p>
        </p:txBody>
      </p:sp>
      <p:sp>
        <p:nvSpPr>
          <p:cNvPr id="378891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30505" y="3293467"/>
            <a:ext cx="2450948" cy="792162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 smtClean="0">
                <a:latin typeface="PT Astra Serif" pitchFamily="18" charset="-52"/>
              </a:rPr>
              <a:t>76,0 </a:t>
            </a:r>
            <a:r>
              <a:rPr lang="ru-RU" sz="2400" dirty="0">
                <a:latin typeface="PT Astra Serif" pitchFamily="18" charset="-52"/>
              </a:rPr>
              <a:t>млн. </a:t>
            </a:r>
            <a:r>
              <a:rPr lang="ru-RU" sz="2400" dirty="0" smtClean="0">
                <a:latin typeface="PT Astra Serif" pitchFamily="18" charset="-52"/>
              </a:rPr>
              <a:t>руб.</a:t>
            </a:r>
            <a:endParaRPr lang="ru-RU" sz="2400" dirty="0">
              <a:latin typeface="PT Astra Serif" pitchFamily="18" charset="-52"/>
            </a:endParaRPr>
          </a:p>
        </p:txBody>
      </p:sp>
      <p:sp>
        <p:nvSpPr>
          <p:cNvPr id="378892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32524" y="6055752"/>
            <a:ext cx="2560893" cy="45048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 smtClean="0">
                <a:latin typeface="PT Astra Serif" pitchFamily="18" charset="-52"/>
              </a:rPr>
              <a:t>4,0 </a:t>
            </a:r>
            <a:r>
              <a:rPr lang="ru-RU" sz="2400" dirty="0">
                <a:latin typeface="PT Astra Serif" pitchFamily="18" charset="-52"/>
              </a:rPr>
              <a:t>млн. </a:t>
            </a:r>
            <a:r>
              <a:rPr lang="ru-RU" sz="2400" dirty="0" smtClean="0">
                <a:latin typeface="PT Astra Serif" pitchFamily="18" charset="-52"/>
              </a:rPr>
              <a:t>руб.</a:t>
            </a:r>
            <a:endParaRPr lang="ru-RU" sz="2400" dirty="0">
              <a:latin typeface="PT Astra Serif" pitchFamily="18" charset="-52"/>
            </a:endParaRPr>
          </a:p>
        </p:txBody>
      </p:sp>
      <p:sp>
        <p:nvSpPr>
          <p:cNvPr id="51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30505" y="4674531"/>
            <a:ext cx="2450948" cy="66223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 smtClean="0">
                <a:latin typeface="PT Astra Serif" pitchFamily="18" charset="-52"/>
              </a:rPr>
              <a:t>35,0 </a:t>
            </a:r>
            <a:r>
              <a:rPr lang="ru-RU" sz="2400" dirty="0">
                <a:latin typeface="PT Astra Serif" pitchFamily="18" charset="-52"/>
              </a:rPr>
              <a:t>млн. </a:t>
            </a:r>
            <a:r>
              <a:rPr lang="ru-RU" sz="2400" dirty="0" smtClean="0">
                <a:latin typeface="PT Astra Serif" pitchFamily="18" charset="-52"/>
              </a:rPr>
              <a:t>руб.</a:t>
            </a:r>
            <a:endParaRPr lang="ru-RU" sz="2400" dirty="0">
              <a:latin typeface="PT Astra Serif" pitchFamily="18" charset="-52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631064" y="1391733"/>
            <a:ext cx="3714102" cy="546434"/>
          </a:xfrm>
          <a:prstGeom prst="rect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ru-RU" sz="1800"/>
          </a:p>
        </p:txBody>
      </p:sp>
      <p:sp>
        <p:nvSpPr>
          <p:cNvPr id="28" name="Rectangle 1894"/>
          <p:cNvSpPr>
            <a:spLocks noChangeArrowheads="1"/>
          </p:cNvSpPr>
          <p:nvPr/>
        </p:nvSpPr>
        <p:spPr bwMode="auto">
          <a:xfrm>
            <a:off x="872081" y="1356377"/>
            <a:ext cx="3313633" cy="86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800" dirty="0">
                <a:latin typeface="PT Astra Serif" pitchFamily="18" charset="-52"/>
              </a:rPr>
              <a:t>н</a:t>
            </a:r>
            <a:r>
              <a:rPr lang="ru-RU" sz="1800" dirty="0" smtClean="0">
                <a:latin typeface="PT Astra Serif" pitchFamily="18" charset="-52"/>
              </a:rPr>
              <a:t>алог </a:t>
            </a:r>
            <a:r>
              <a:rPr lang="ru-RU" sz="1800" dirty="0">
                <a:latin typeface="PT Astra Serif" pitchFamily="18" charset="-52"/>
              </a:rPr>
              <a:t>на </a:t>
            </a:r>
            <a:r>
              <a:rPr lang="ru-RU" sz="1800" dirty="0" smtClean="0">
                <a:latin typeface="PT Astra Serif" pitchFamily="18" charset="-52"/>
              </a:rPr>
              <a:t>доходы </a:t>
            </a:r>
          </a:p>
          <a:p>
            <a:pPr algn="ctr"/>
            <a:r>
              <a:rPr lang="ru-RU" sz="1800" dirty="0" smtClean="0">
                <a:latin typeface="PT Astra Serif" pitchFamily="18" charset="-52"/>
              </a:rPr>
              <a:t>физических лиц</a:t>
            </a:r>
            <a:endParaRPr lang="ru-RU" sz="1800" dirty="0">
              <a:latin typeface="PT Astra Serif" pitchFamily="18" charset="-52"/>
            </a:endParaRPr>
          </a:p>
        </p:txBody>
      </p:sp>
      <p:sp>
        <p:nvSpPr>
          <p:cNvPr id="29" name="Прямоугольник 28"/>
          <p:cNvSpPr/>
          <p:nvPr/>
        </p:nvSpPr>
        <p:spPr bwMode="auto">
          <a:xfrm>
            <a:off x="638548" y="2077067"/>
            <a:ext cx="3714102" cy="546434"/>
          </a:xfrm>
          <a:prstGeom prst="rect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ru-RU" sz="1800"/>
          </a:p>
        </p:txBody>
      </p:sp>
      <p:sp>
        <p:nvSpPr>
          <p:cNvPr id="30" name="Rectangle 1894"/>
          <p:cNvSpPr>
            <a:spLocks noChangeArrowheads="1"/>
          </p:cNvSpPr>
          <p:nvPr/>
        </p:nvSpPr>
        <p:spPr bwMode="auto">
          <a:xfrm>
            <a:off x="833379" y="2051738"/>
            <a:ext cx="3313633" cy="865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800" dirty="0" smtClean="0">
                <a:latin typeface="PT Astra Serif" pitchFamily="18" charset="-52"/>
              </a:rPr>
              <a:t>налог </a:t>
            </a:r>
            <a:r>
              <a:rPr lang="ru-RU" sz="1800" dirty="0">
                <a:latin typeface="PT Astra Serif" pitchFamily="18" charset="-52"/>
              </a:rPr>
              <a:t>на имущество </a:t>
            </a:r>
            <a:endParaRPr lang="ru-RU" sz="1800" dirty="0" smtClean="0">
              <a:latin typeface="PT Astra Serif" pitchFamily="18" charset="-52"/>
            </a:endParaRPr>
          </a:p>
          <a:p>
            <a:pPr algn="ctr"/>
            <a:r>
              <a:rPr lang="ru-RU" sz="1800" dirty="0" smtClean="0">
                <a:latin typeface="PT Astra Serif" pitchFamily="18" charset="-52"/>
              </a:rPr>
              <a:t>физических </a:t>
            </a:r>
            <a:r>
              <a:rPr lang="ru-RU" sz="1800" dirty="0">
                <a:latin typeface="PT Astra Serif" pitchFamily="18" charset="-52"/>
              </a:rPr>
              <a:t>лиц</a:t>
            </a:r>
          </a:p>
        </p:txBody>
      </p:sp>
      <p:sp>
        <p:nvSpPr>
          <p:cNvPr id="31" name="Прямоугольник 30"/>
          <p:cNvSpPr/>
          <p:nvPr/>
        </p:nvSpPr>
        <p:spPr bwMode="auto">
          <a:xfrm>
            <a:off x="638548" y="2728442"/>
            <a:ext cx="3714102" cy="546434"/>
          </a:xfrm>
          <a:prstGeom prst="rect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ru-RU" sz="1800"/>
          </a:p>
        </p:txBody>
      </p:sp>
      <p:sp>
        <p:nvSpPr>
          <p:cNvPr id="32" name="Rectangle 1894"/>
          <p:cNvSpPr>
            <a:spLocks noChangeArrowheads="1"/>
          </p:cNvSpPr>
          <p:nvPr/>
        </p:nvSpPr>
        <p:spPr bwMode="auto">
          <a:xfrm>
            <a:off x="797754" y="2826745"/>
            <a:ext cx="3313633" cy="38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800" dirty="0" smtClean="0">
                <a:latin typeface="PT Astra Serif" pitchFamily="18" charset="-52"/>
              </a:rPr>
              <a:t>земельный налог</a:t>
            </a:r>
            <a:endParaRPr lang="ru-RU" sz="1800" dirty="0">
              <a:latin typeface="PT Astra Serif" pitchFamily="18" charset="-52"/>
            </a:endParaRP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638548" y="3403829"/>
            <a:ext cx="3714102" cy="546434"/>
          </a:xfrm>
          <a:prstGeom prst="rect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ru-RU" sz="1800"/>
          </a:p>
        </p:txBody>
      </p:sp>
      <p:sp>
        <p:nvSpPr>
          <p:cNvPr id="45" name="Rectangle 1894"/>
          <p:cNvSpPr>
            <a:spLocks noChangeArrowheads="1"/>
          </p:cNvSpPr>
          <p:nvPr/>
        </p:nvSpPr>
        <p:spPr bwMode="auto">
          <a:xfrm>
            <a:off x="988139" y="3515423"/>
            <a:ext cx="2928638" cy="3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800" dirty="0">
                <a:latin typeface="PT Astra Serif" pitchFamily="18" charset="-52"/>
              </a:rPr>
              <a:t>г</a:t>
            </a:r>
            <a:r>
              <a:rPr lang="ru-RU" sz="1800" dirty="0" smtClean="0">
                <a:latin typeface="PT Astra Serif" pitchFamily="18" charset="-52"/>
              </a:rPr>
              <a:t>оспошлина</a:t>
            </a:r>
            <a:endParaRPr lang="ru-RU" sz="1800" dirty="0">
              <a:latin typeface="PT Astra Serif" pitchFamily="18" charset="-52"/>
            </a:endParaRPr>
          </a:p>
        </p:txBody>
      </p:sp>
      <p:sp>
        <p:nvSpPr>
          <p:cNvPr id="49" name="Прямоугольник 48"/>
          <p:cNvSpPr/>
          <p:nvPr/>
        </p:nvSpPr>
        <p:spPr bwMode="auto">
          <a:xfrm>
            <a:off x="633144" y="4078879"/>
            <a:ext cx="3714102" cy="546434"/>
          </a:xfrm>
          <a:prstGeom prst="rect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ru-RU" sz="1800"/>
          </a:p>
        </p:txBody>
      </p:sp>
      <p:sp>
        <p:nvSpPr>
          <p:cNvPr id="52" name="Rectangle 1894"/>
          <p:cNvSpPr>
            <a:spLocks noChangeArrowheads="1"/>
          </p:cNvSpPr>
          <p:nvPr/>
        </p:nvSpPr>
        <p:spPr bwMode="auto">
          <a:xfrm>
            <a:off x="968338" y="4105995"/>
            <a:ext cx="2928638" cy="5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800" dirty="0">
                <a:latin typeface="PT Astra Serif" pitchFamily="18" charset="-52"/>
              </a:rPr>
              <a:t>п</a:t>
            </a:r>
            <a:r>
              <a:rPr lang="ru-RU" sz="1800" dirty="0" smtClean="0">
                <a:latin typeface="PT Astra Serif" pitchFamily="18" charset="-52"/>
              </a:rPr>
              <a:t>атентная </a:t>
            </a:r>
            <a:r>
              <a:rPr lang="ru-RU" sz="1800" dirty="0">
                <a:latin typeface="PT Astra Serif" pitchFamily="18" charset="-52"/>
              </a:rPr>
              <a:t>система налогообложения</a:t>
            </a:r>
          </a:p>
        </p:txBody>
      </p:sp>
      <p:sp>
        <p:nvSpPr>
          <p:cNvPr id="53" name="Прямоугольник 52"/>
          <p:cNvSpPr/>
          <p:nvPr/>
        </p:nvSpPr>
        <p:spPr bwMode="auto">
          <a:xfrm>
            <a:off x="633144" y="4732431"/>
            <a:ext cx="3714102" cy="546434"/>
          </a:xfrm>
          <a:prstGeom prst="rect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ru-RU" sz="1800"/>
          </a:p>
        </p:txBody>
      </p:sp>
      <p:sp>
        <p:nvSpPr>
          <p:cNvPr id="54" name="Rectangle 1894"/>
          <p:cNvSpPr>
            <a:spLocks noChangeArrowheads="1"/>
          </p:cNvSpPr>
          <p:nvPr/>
        </p:nvSpPr>
        <p:spPr bwMode="auto">
          <a:xfrm>
            <a:off x="872081" y="4724512"/>
            <a:ext cx="3359179" cy="5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800" dirty="0">
                <a:latin typeface="PT Astra Serif" pitchFamily="18" charset="-52"/>
              </a:rPr>
              <a:t>е</a:t>
            </a:r>
            <a:r>
              <a:rPr lang="ru-RU" sz="1800" dirty="0" smtClean="0">
                <a:latin typeface="PT Astra Serif" pitchFamily="18" charset="-52"/>
              </a:rPr>
              <a:t>диный </a:t>
            </a:r>
            <a:r>
              <a:rPr lang="ru-RU" sz="1800" dirty="0">
                <a:latin typeface="PT Astra Serif" pitchFamily="18" charset="-52"/>
              </a:rPr>
              <a:t>налог </a:t>
            </a:r>
            <a:r>
              <a:rPr lang="ru-RU" sz="1800" dirty="0" smtClean="0">
                <a:latin typeface="PT Astra Serif" pitchFamily="18" charset="-52"/>
              </a:rPr>
              <a:t>на </a:t>
            </a:r>
            <a:r>
              <a:rPr lang="ru-RU" sz="1800" dirty="0">
                <a:latin typeface="PT Astra Serif" pitchFamily="18" charset="-52"/>
              </a:rPr>
              <a:t>вмененный </a:t>
            </a:r>
            <a:r>
              <a:rPr lang="ru-RU" sz="1800" dirty="0" smtClean="0">
                <a:latin typeface="PT Astra Serif" pitchFamily="18" charset="-52"/>
              </a:rPr>
              <a:t>доход (начисления за 4 кв. 2020 г.)</a:t>
            </a:r>
            <a:endParaRPr lang="ru-RU" sz="1800" dirty="0">
              <a:latin typeface="PT Astra Serif" pitchFamily="18" charset="-52"/>
            </a:endParaRPr>
          </a:p>
        </p:txBody>
      </p:sp>
      <p:sp>
        <p:nvSpPr>
          <p:cNvPr id="55" name="Прямоугольник 54"/>
          <p:cNvSpPr/>
          <p:nvPr/>
        </p:nvSpPr>
        <p:spPr bwMode="auto">
          <a:xfrm>
            <a:off x="631064" y="5398733"/>
            <a:ext cx="3714102" cy="546434"/>
          </a:xfrm>
          <a:prstGeom prst="rect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ru-RU" sz="1800"/>
          </a:p>
        </p:txBody>
      </p:sp>
      <p:sp>
        <p:nvSpPr>
          <p:cNvPr id="56" name="Rectangle 1894"/>
          <p:cNvSpPr>
            <a:spLocks noChangeArrowheads="1"/>
          </p:cNvSpPr>
          <p:nvPr/>
        </p:nvSpPr>
        <p:spPr bwMode="auto">
          <a:xfrm>
            <a:off x="1042458" y="5528515"/>
            <a:ext cx="2928638" cy="5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800" dirty="0">
                <a:latin typeface="PT Astra Serif" pitchFamily="18" charset="-52"/>
              </a:rPr>
              <a:t>а</a:t>
            </a:r>
            <a:r>
              <a:rPr lang="ru-RU" sz="1800" dirty="0" smtClean="0">
                <a:latin typeface="PT Astra Serif" pitchFamily="18" charset="-52"/>
              </a:rPr>
              <a:t>кцизы </a:t>
            </a:r>
            <a:r>
              <a:rPr lang="ru-RU" sz="1800" dirty="0">
                <a:latin typeface="PT Astra Serif" pitchFamily="18" charset="-52"/>
              </a:rPr>
              <a:t>на нефтепродукты</a:t>
            </a:r>
          </a:p>
        </p:txBody>
      </p:sp>
      <p:sp>
        <p:nvSpPr>
          <p:cNvPr id="57" name="Прямоугольник 56"/>
          <p:cNvSpPr/>
          <p:nvPr/>
        </p:nvSpPr>
        <p:spPr bwMode="auto">
          <a:xfrm>
            <a:off x="631064" y="6066485"/>
            <a:ext cx="3714102" cy="546434"/>
          </a:xfrm>
          <a:prstGeom prst="rect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ru-RU" sz="1800"/>
          </a:p>
        </p:txBody>
      </p:sp>
      <p:sp>
        <p:nvSpPr>
          <p:cNvPr id="58" name="Rectangle 1894"/>
          <p:cNvSpPr>
            <a:spLocks noChangeArrowheads="1"/>
          </p:cNvSpPr>
          <p:nvPr/>
        </p:nvSpPr>
        <p:spPr bwMode="auto">
          <a:xfrm>
            <a:off x="1042458" y="6166976"/>
            <a:ext cx="2928638" cy="5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800" dirty="0" smtClean="0">
                <a:latin typeface="PT Astra Serif" pitchFamily="18" charset="-52"/>
              </a:rPr>
              <a:t>единый </a:t>
            </a:r>
            <a:r>
              <a:rPr lang="ru-RU" sz="1800" dirty="0">
                <a:latin typeface="PT Astra Serif" pitchFamily="18" charset="-52"/>
              </a:rPr>
              <a:t>сельхозналог</a:t>
            </a:r>
          </a:p>
        </p:txBody>
      </p:sp>
    </p:spTree>
    <p:extLst>
      <p:ext uri="{BB962C8B-B14F-4D97-AF65-F5344CB8AC3E}">
        <p14:creationId xmlns:p14="http://schemas.microsoft.com/office/powerpoint/2010/main" val="11014856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3" name="Rectangle 2"/>
          <p:cNvSpPr>
            <a:spLocks noChangeArrowheads="1"/>
          </p:cNvSpPr>
          <p:nvPr/>
        </p:nvSpPr>
        <p:spPr bwMode="auto">
          <a:xfrm>
            <a:off x="0" y="-20804"/>
            <a:ext cx="9144000" cy="824503"/>
          </a:xfrm>
          <a:prstGeom prst="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000" i="1" dirty="0">
                <a:latin typeface="PT Astra Serif" pitchFamily="18" charset="-52"/>
              </a:rPr>
              <a:t>  </a:t>
            </a:r>
            <a:r>
              <a:rPr lang="ru-RU" sz="3000" dirty="0" smtClean="0">
                <a:latin typeface="PT Astra Serif" pitchFamily="18" charset="-52"/>
              </a:rPr>
              <a:t>Неналоговые </a:t>
            </a:r>
            <a:r>
              <a:rPr lang="ru-RU" sz="3000" dirty="0">
                <a:latin typeface="PT Astra Serif" pitchFamily="18" charset="-52"/>
              </a:rPr>
              <a:t>доходы бюджета </a:t>
            </a:r>
            <a:endParaRPr lang="ru-RU" sz="3000" dirty="0" smtClean="0">
              <a:latin typeface="PT Astra Serif" pitchFamily="18" charset="-52"/>
            </a:endParaRPr>
          </a:p>
          <a:p>
            <a:pPr algn="ctr"/>
            <a:r>
              <a:rPr lang="ru-RU" sz="3000" dirty="0" smtClean="0">
                <a:latin typeface="PT Astra Serif" pitchFamily="18" charset="-52"/>
              </a:rPr>
              <a:t>города </a:t>
            </a:r>
            <a:r>
              <a:rPr lang="ru-RU" sz="3000" dirty="0">
                <a:latin typeface="PT Astra Serif" pitchFamily="18" charset="-52"/>
              </a:rPr>
              <a:t>Кургана </a:t>
            </a:r>
            <a:r>
              <a:rPr lang="ru-RU" sz="3000" dirty="0" smtClean="0">
                <a:latin typeface="PT Astra Serif" pitchFamily="18" charset="-52"/>
              </a:rPr>
              <a:t>на 2021 </a:t>
            </a:r>
            <a:r>
              <a:rPr lang="ru-RU" sz="3000" dirty="0">
                <a:latin typeface="PT Astra Serif" pitchFamily="18" charset="-52"/>
              </a:rPr>
              <a:t>год</a:t>
            </a:r>
          </a:p>
        </p:txBody>
      </p:sp>
      <p:sp>
        <p:nvSpPr>
          <p:cNvPr id="378886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59153" y="2338697"/>
            <a:ext cx="2468886" cy="479931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 dirty="0">
                <a:latin typeface="PT Astra Serif" pitchFamily="18" charset="-52"/>
              </a:rPr>
              <a:t>12,7 млн. руб.</a:t>
            </a:r>
          </a:p>
        </p:txBody>
      </p:sp>
      <p:sp>
        <p:nvSpPr>
          <p:cNvPr id="378887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68631" y="1770496"/>
            <a:ext cx="2305099" cy="439908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 dirty="0">
                <a:latin typeface="PT Astra Serif" pitchFamily="18" charset="-52"/>
              </a:rPr>
              <a:t>21,0 млн. руб.</a:t>
            </a:r>
          </a:p>
        </p:txBody>
      </p:sp>
      <p:sp>
        <p:nvSpPr>
          <p:cNvPr id="378888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6090" y="4856370"/>
            <a:ext cx="2178373" cy="450561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 dirty="0">
                <a:latin typeface="PT Astra Serif" pitchFamily="18" charset="-52"/>
              </a:rPr>
              <a:t>15,4 млн. руб.</a:t>
            </a:r>
          </a:p>
        </p:txBody>
      </p:sp>
      <p:sp>
        <p:nvSpPr>
          <p:cNvPr id="378889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942164" y="1075927"/>
            <a:ext cx="2483495" cy="52578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 smtClean="0">
                <a:latin typeface="PT Astra Serif" pitchFamily="18" charset="-52"/>
              </a:rPr>
              <a:t> </a:t>
            </a:r>
            <a:r>
              <a:rPr lang="ru-RU" sz="2200" dirty="0" smtClean="0">
                <a:latin typeface="PT Astra Serif" pitchFamily="18" charset="-52"/>
              </a:rPr>
              <a:t>120,0 млн. руб.</a:t>
            </a:r>
            <a:endParaRPr lang="ru-RU" sz="2200" dirty="0">
              <a:latin typeface="PT Astra Serif" pitchFamily="18" charset="-52"/>
            </a:endParaRPr>
          </a:p>
        </p:txBody>
      </p:sp>
      <p:sp>
        <p:nvSpPr>
          <p:cNvPr id="378890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326090" y="3590764"/>
            <a:ext cx="2117074" cy="48566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 dirty="0">
                <a:latin typeface="PT Astra Serif" pitchFamily="18" charset="-52"/>
              </a:rPr>
              <a:t>33,0 млн. руб.</a:t>
            </a:r>
          </a:p>
        </p:txBody>
      </p:sp>
      <p:sp>
        <p:nvSpPr>
          <p:cNvPr id="378891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59153" y="2947442"/>
            <a:ext cx="2450948" cy="44990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 dirty="0">
                <a:latin typeface="PT Astra Serif" pitchFamily="18" charset="-52"/>
              </a:rPr>
              <a:t>15,9 млн. руб.</a:t>
            </a:r>
          </a:p>
        </p:txBody>
      </p:sp>
      <p:sp>
        <p:nvSpPr>
          <p:cNvPr id="378892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36320" y="5474290"/>
            <a:ext cx="2560893" cy="45048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 dirty="0">
                <a:latin typeface="PT Astra Serif" pitchFamily="18" charset="-52"/>
              </a:rPr>
              <a:t>7,3 млн. руб.</a:t>
            </a:r>
          </a:p>
        </p:txBody>
      </p:sp>
      <p:sp>
        <p:nvSpPr>
          <p:cNvPr id="51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48152" y="4135282"/>
            <a:ext cx="2450948" cy="66223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 dirty="0">
                <a:latin typeface="PT Astra Serif" pitchFamily="18" charset="-52"/>
              </a:rPr>
              <a:t>3,1 млн. руб.</a:t>
            </a:r>
          </a:p>
        </p:txBody>
      </p:sp>
      <p:sp>
        <p:nvSpPr>
          <p:cNvPr id="30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148617" y="6047061"/>
            <a:ext cx="2560893" cy="450486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200" dirty="0">
                <a:latin typeface="PT Astra Serif" pitchFamily="18" charset="-52"/>
              </a:rPr>
              <a:t>41,0 млн. руб.</a:t>
            </a: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682132" y="1108487"/>
            <a:ext cx="3714102" cy="546434"/>
          </a:xfrm>
          <a:prstGeom prst="rect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ru-RU" sz="1800"/>
          </a:p>
        </p:txBody>
      </p:sp>
      <p:sp>
        <p:nvSpPr>
          <p:cNvPr id="31" name="Rectangle 1894"/>
          <p:cNvSpPr>
            <a:spLocks noChangeArrowheads="1"/>
          </p:cNvSpPr>
          <p:nvPr/>
        </p:nvSpPr>
        <p:spPr bwMode="auto">
          <a:xfrm>
            <a:off x="878583" y="1207510"/>
            <a:ext cx="3313633" cy="41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800" dirty="0" smtClean="0">
                <a:latin typeface="PT Astra Serif" pitchFamily="18" charset="-52"/>
              </a:rPr>
              <a:t>аренда </a:t>
            </a:r>
            <a:r>
              <a:rPr lang="ru-RU" sz="1800" dirty="0">
                <a:latin typeface="PT Astra Serif" pitchFamily="18" charset="-52"/>
              </a:rPr>
              <a:t>земли</a:t>
            </a:r>
          </a:p>
        </p:txBody>
      </p:sp>
      <p:sp>
        <p:nvSpPr>
          <p:cNvPr id="33" name="Прямоугольник 32"/>
          <p:cNvSpPr/>
          <p:nvPr/>
        </p:nvSpPr>
        <p:spPr bwMode="auto">
          <a:xfrm>
            <a:off x="671987" y="1717233"/>
            <a:ext cx="3714102" cy="546434"/>
          </a:xfrm>
          <a:prstGeom prst="rect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ru-RU" sz="1800"/>
          </a:p>
        </p:txBody>
      </p:sp>
      <p:sp>
        <p:nvSpPr>
          <p:cNvPr id="49" name="Rectangle 1894"/>
          <p:cNvSpPr>
            <a:spLocks noChangeArrowheads="1"/>
          </p:cNvSpPr>
          <p:nvPr/>
        </p:nvSpPr>
        <p:spPr bwMode="auto">
          <a:xfrm>
            <a:off x="947575" y="1847219"/>
            <a:ext cx="3313633" cy="39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800" dirty="0">
                <a:latin typeface="PT Astra Serif" pitchFamily="18" charset="-52"/>
              </a:rPr>
              <a:t>а</a:t>
            </a:r>
            <a:r>
              <a:rPr lang="ru-RU" sz="1800" dirty="0" smtClean="0">
                <a:latin typeface="PT Astra Serif" pitchFamily="18" charset="-52"/>
              </a:rPr>
              <a:t>ренда </a:t>
            </a:r>
            <a:r>
              <a:rPr lang="ru-RU" sz="1800" dirty="0">
                <a:latin typeface="PT Astra Serif" pitchFamily="18" charset="-52"/>
              </a:rPr>
              <a:t>имущества</a:t>
            </a:r>
          </a:p>
        </p:txBody>
      </p:sp>
      <p:sp>
        <p:nvSpPr>
          <p:cNvPr id="52" name="Прямоугольник 51"/>
          <p:cNvSpPr/>
          <p:nvPr/>
        </p:nvSpPr>
        <p:spPr bwMode="auto">
          <a:xfrm>
            <a:off x="682132" y="2335985"/>
            <a:ext cx="3714102" cy="546434"/>
          </a:xfrm>
          <a:prstGeom prst="rect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ru-RU" sz="1800"/>
          </a:p>
        </p:txBody>
      </p:sp>
      <p:sp>
        <p:nvSpPr>
          <p:cNvPr id="53" name="Rectangle 1894"/>
          <p:cNvSpPr>
            <a:spLocks noChangeArrowheads="1"/>
          </p:cNvSpPr>
          <p:nvPr/>
        </p:nvSpPr>
        <p:spPr bwMode="auto">
          <a:xfrm>
            <a:off x="794847" y="2431323"/>
            <a:ext cx="3601387" cy="48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800" dirty="0">
                <a:latin typeface="PT Astra Serif" pitchFamily="18" charset="-52"/>
              </a:rPr>
              <a:t>д</a:t>
            </a:r>
            <a:r>
              <a:rPr lang="ru-RU" sz="1800" dirty="0" smtClean="0">
                <a:latin typeface="PT Astra Serif" pitchFamily="18" charset="-52"/>
              </a:rPr>
              <a:t>оходы </a:t>
            </a:r>
            <a:r>
              <a:rPr lang="ru-RU" sz="1800" dirty="0">
                <a:latin typeface="PT Astra Serif" pitchFamily="18" charset="-52"/>
              </a:rPr>
              <a:t>от реализации имущества</a:t>
            </a:r>
          </a:p>
        </p:txBody>
      </p:sp>
      <p:sp>
        <p:nvSpPr>
          <p:cNvPr id="54" name="Прямоугольник 53"/>
          <p:cNvSpPr/>
          <p:nvPr/>
        </p:nvSpPr>
        <p:spPr bwMode="auto">
          <a:xfrm>
            <a:off x="682132" y="2964670"/>
            <a:ext cx="3714102" cy="546434"/>
          </a:xfrm>
          <a:prstGeom prst="rect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ru-RU" sz="1800"/>
          </a:p>
        </p:txBody>
      </p:sp>
      <p:sp>
        <p:nvSpPr>
          <p:cNvPr id="58" name="Rectangle 1894"/>
          <p:cNvSpPr>
            <a:spLocks noChangeArrowheads="1"/>
          </p:cNvSpPr>
          <p:nvPr/>
        </p:nvSpPr>
        <p:spPr bwMode="auto">
          <a:xfrm>
            <a:off x="1074864" y="3075552"/>
            <a:ext cx="2947512" cy="3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800" dirty="0">
                <a:latin typeface="PT Astra Serif" pitchFamily="18" charset="-52"/>
              </a:rPr>
              <a:t>д</a:t>
            </a:r>
            <a:r>
              <a:rPr lang="ru-RU" sz="1800" dirty="0" smtClean="0">
                <a:latin typeface="PT Astra Serif" pitchFamily="18" charset="-52"/>
              </a:rPr>
              <a:t>оходы </a:t>
            </a:r>
            <a:r>
              <a:rPr lang="ru-RU" sz="1800" dirty="0">
                <a:latin typeface="PT Astra Serif" pitchFamily="18" charset="-52"/>
              </a:rPr>
              <a:t>от продажи земли</a:t>
            </a:r>
          </a:p>
        </p:txBody>
      </p:sp>
      <p:sp>
        <p:nvSpPr>
          <p:cNvPr id="59" name="Прямоугольник 58"/>
          <p:cNvSpPr/>
          <p:nvPr/>
        </p:nvSpPr>
        <p:spPr bwMode="auto">
          <a:xfrm>
            <a:off x="682132" y="3584286"/>
            <a:ext cx="3714102" cy="546434"/>
          </a:xfrm>
          <a:prstGeom prst="rect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ru-RU" sz="1800"/>
          </a:p>
        </p:txBody>
      </p:sp>
      <p:sp>
        <p:nvSpPr>
          <p:cNvPr id="60" name="Rectangle 1894"/>
          <p:cNvSpPr>
            <a:spLocks noChangeArrowheads="1"/>
          </p:cNvSpPr>
          <p:nvPr/>
        </p:nvSpPr>
        <p:spPr bwMode="auto">
          <a:xfrm>
            <a:off x="847284" y="3558066"/>
            <a:ext cx="3274310" cy="62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800" dirty="0">
                <a:latin typeface="PT Astra Serif" pitchFamily="18" charset="-52"/>
              </a:rPr>
              <a:t>и</a:t>
            </a:r>
            <a:r>
              <a:rPr lang="ru-RU" sz="1800" dirty="0" smtClean="0">
                <a:latin typeface="PT Astra Serif" pitchFamily="18" charset="-52"/>
              </a:rPr>
              <a:t>ные </a:t>
            </a:r>
            <a:r>
              <a:rPr lang="ru-RU" sz="1800" dirty="0">
                <a:latin typeface="PT Astra Serif" pitchFamily="18" charset="-52"/>
              </a:rPr>
              <a:t>доходы от использования имущества</a:t>
            </a:r>
          </a:p>
        </p:txBody>
      </p:sp>
      <p:sp>
        <p:nvSpPr>
          <p:cNvPr id="32" name="Прямоугольник 31"/>
          <p:cNvSpPr/>
          <p:nvPr/>
        </p:nvSpPr>
        <p:spPr bwMode="auto">
          <a:xfrm>
            <a:off x="682132" y="4203348"/>
            <a:ext cx="3714102" cy="546434"/>
          </a:xfrm>
          <a:prstGeom prst="rect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ru-RU" sz="1800"/>
          </a:p>
        </p:txBody>
      </p:sp>
      <p:sp>
        <p:nvSpPr>
          <p:cNvPr id="34" name="Rectangle 1894"/>
          <p:cNvSpPr>
            <a:spLocks noChangeArrowheads="1"/>
          </p:cNvSpPr>
          <p:nvPr/>
        </p:nvSpPr>
        <p:spPr bwMode="auto">
          <a:xfrm>
            <a:off x="806679" y="4185875"/>
            <a:ext cx="3271186" cy="545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800" dirty="0" smtClean="0">
                <a:latin typeface="PT Astra Serif" pitchFamily="18" charset="-52"/>
              </a:rPr>
              <a:t>платежи </a:t>
            </a:r>
            <a:r>
              <a:rPr lang="ru-RU" sz="1800" dirty="0">
                <a:latin typeface="PT Astra Serif" pitchFamily="18" charset="-52"/>
              </a:rPr>
              <a:t>за пользование природными ресурсами</a:t>
            </a:r>
          </a:p>
        </p:txBody>
      </p:sp>
      <p:sp>
        <p:nvSpPr>
          <p:cNvPr id="35" name="Прямоугольник 34"/>
          <p:cNvSpPr/>
          <p:nvPr/>
        </p:nvSpPr>
        <p:spPr bwMode="auto">
          <a:xfrm>
            <a:off x="671987" y="4823585"/>
            <a:ext cx="3714102" cy="546434"/>
          </a:xfrm>
          <a:prstGeom prst="rect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ru-RU" sz="1800"/>
          </a:p>
        </p:txBody>
      </p:sp>
      <p:sp>
        <p:nvSpPr>
          <p:cNvPr id="36" name="Rectangle 1894"/>
          <p:cNvSpPr>
            <a:spLocks noChangeArrowheads="1"/>
          </p:cNvSpPr>
          <p:nvPr/>
        </p:nvSpPr>
        <p:spPr bwMode="auto">
          <a:xfrm>
            <a:off x="795561" y="4839558"/>
            <a:ext cx="3444048" cy="5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800" dirty="0">
                <a:latin typeface="PT Astra Serif" pitchFamily="18" charset="-52"/>
              </a:rPr>
              <a:t>д</a:t>
            </a:r>
            <a:r>
              <a:rPr lang="ru-RU" sz="1800" dirty="0" smtClean="0">
                <a:latin typeface="PT Astra Serif" pitchFamily="18" charset="-52"/>
              </a:rPr>
              <a:t>оходы </a:t>
            </a:r>
            <a:r>
              <a:rPr lang="ru-RU" sz="1800" dirty="0">
                <a:latin typeface="PT Astra Serif" pitchFamily="18" charset="-52"/>
              </a:rPr>
              <a:t>от оказания платных услуг и компенсации затрат государства</a:t>
            </a:r>
          </a:p>
        </p:txBody>
      </p:sp>
      <p:sp>
        <p:nvSpPr>
          <p:cNvPr id="37" name="Прямоугольник 36"/>
          <p:cNvSpPr/>
          <p:nvPr/>
        </p:nvSpPr>
        <p:spPr bwMode="auto">
          <a:xfrm>
            <a:off x="660534" y="5426316"/>
            <a:ext cx="3714102" cy="546434"/>
          </a:xfrm>
          <a:prstGeom prst="rect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ru-RU" sz="1800"/>
          </a:p>
        </p:txBody>
      </p:sp>
      <p:sp>
        <p:nvSpPr>
          <p:cNvPr id="39" name="Rectangle 1894"/>
          <p:cNvSpPr>
            <a:spLocks noChangeArrowheads="1"/>
          </p:cNvSpPr>
          <p:nvPr/>
        </p:nvSpPr>
        <p:spPr bwMode="auto">
          <a:xfrm>
            <a:off x="947575" y="5543785"/>
            <a:ext cx="2928638" cy="52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800" dirty="0">
                <a:latin typeface="PT Astra Serif" pitchFamily="18" charset="-52"/>
              </a:rPr>
              <a:t>ш</a:t>
            </a:r>
            <a:r>
              <a:rPr lang="ru-RU" sz="1800" dirty="0" smtClean="0">
                <a:latin typeface="PT Astra Serif" pitchFamily="18" charset="-52"/>
              </a:rPr>
              <a:t>трафы</a:t>
            </a:r>
            <a:endParaRPr lang="ru-RU" sz="1800" dirty="0">
              <a:latin typeface="PT Astra Serif" pitchFamily="18" charset="-52"/>
            </a:endParaRPr>
          </a:p>
        </p:txBody>
      </p:sp>
      <p:sp>
        <p:nvSpPr>
          <p:cNvPr id="40" name="Прямоугольник 39"/>
          <p:cNvSpPr/>
          <p:nvPr/>
        </p:nvSpPr>
        <p:spPr bwMode="auto">
          <a:xfrm>
            <a:off x="660534" y="6034665"/>
            <a:ext cx="3714102" cy="546434"/>
          </a:xfrm>
          <a:prstGeom prst="rect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ru-RU" sz="1800"/>
          </a:p>
        </p:txBody>
      </p:sp>
      <p:sp>
        <p:nvSpPr>
          <p:cNvPr id="41" name="Rectangle 1894"/>
          <p:cNvSpPr>
            <a:spLocks noChangeArrowheads="1"/>
          </p:cNvSpPr>
          <p:nvPr/>
        </p:nvSpPr>
        <p:spPr bwMode="auto">
          <a:xfrm>
            <a:off x="1053266" y="6166670"/>
            <a:ext cx="2928638" cy="39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r>
              <a:rPr lang="ru-RU" sz="1800" dirty="0">
                <a:latin typeface="PT Astra Serif" pitchFamily="18" charset="-52"/>
              </a:rPr>
              <a:t>п</a:t>
            </a:r>
            <a:r>
              <a:rPr lang="ru-RU" sz="1800" dirty="0" smtClean="0">
                <a:latin typeface="PT Astra Serif" pitchFamily="18" charset="-52"/>
              </a:rPr>
              <a:t>рочие неналоговые доходы</a:t>
            </a:r>
            <a:endParaRPr lang="ru-RU" sz="1800" dirty="0">
              <a:latin typeface="PT Astra Serif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35714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AutoShape 2"/>
          <p:cNvSpPr>
            <a:spLocks noChangeAspect="1" noChangeArrowheads="1" noTextEdit="1"/>
          </p:cNvSpPr>
          <p:nvPr/>
        </p:nvSpPr>
        <p:spPr bwMode="auto">
          <a:xfrm>
            <a:off x="250825" y="836613"/>
            <a:ext cx="8561388" cy="644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8" name="Rectangle 3"/>
          <p:cNvSpPr>
            <a:spLocks noGrp="1"/>
          </p:cNvSpPr>
          <p:nvPr>
            <p:ph type="title"/>
          </p:nvPr>
        </p:nvSpPr>
        <p:spPr>
          <a:xfrm>
            <a:off x="1" y="1"/>
            <a:ext cx="9144000" cy="908720"/>
          </a:xfrm>
          <a:solidFill>
            <a:schemeClr val="accent2">
              <a:lumMod val="60000"/>
              <a:lumOff val="40000"/>
              <a:alpha val="29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000" kern="1200" dirty="0">
                <a:solidFill>
                  <a:schemeClr val="tx1"/>
                </a:solidFill>
                <a:latin typeface="PT Astra Serif" pitchFamily="18" charset="-52"/>
                <a:ea typeface="+mn-ea"/>
                <a:cs typeface="+mn-cs"/>
              </a:rPr>
              <a:t>Динамика поступлений НДФЛ в </a:t>
            </a:r>
            <a:r>
              <a:rPr lang="ru-RU" sz="3000" kern="1200" dirty="0" smtClean="0">
                <a:solidFill>
                  <a:schemeClr val="tx1"/>
                </a:solidFill>
                <a:latin typeface="PT Astra Serif" pitchFamily="18" charset="-52"/>
                <a:ea typeface="+mn-ea"/>
                <a:cs typeface="+mn-cs"/>
              </a:rPr>
              <a:t>бюджет </a:t>
            </a:r>
            <a:r>
              <a:rPr lang="ru-RU" sz="3000" kern="1200" dirty="0">
                <a:solidFill>
                  <a:schemeClr val="tx1"/>
                </a:solidFill>
                <a:latin typeface="PT Astra Serif" pitchFamily="18" charset="-52"/>
                <a:ea typeface="+mn-ea"/>
                <a:cs typeface="+mn-cs"/>
              </a:rPr>
              <a:t>города Кургана (</a:t>
            </a:r>
            <a:r>
              <a:rPr lang="ru-RU" sz="3000" kern="1200" dirty="0" smtClean="0">
                <a:solidFill>
                  <a:schemeClr val="tx1"/>
                </a:solidFill>
                <a:latin typeface="PT Astra Serif" pitchFamily="18" charset="-52"/>
                <a:ea typeface="+mn-ea"/>
                <a:cs typeface="+mn-cs"/>
              </a:rPr>
              <a:t>2018-2023 </a:t>
            </a:r>
            <a:r>
              <a:rPr lang="ru-RU" sz="3000" kern="1200" dirty="0">
                <a:solidFill>
                  <a:schemeClr val="tx1"/>
                </a:solidFill>
                <a:latin typeface="PT Astra Serif" pitchFamily="18" charset="-52"/>
                <a:ea typeface="+mn-ea"/>
                <a:cs typeface="+mn-cs"/>
              </a:rPr>
              <a:t>гг</a:t>
            </a:r>
            <a:r>
              <a:rPr lang="ru-RU" sz="3000" kern="1200" dirty="0" smtClean="0">
                <a:solidFill>
                  <a:schemeClr val="tx1"/>
                </a:solidFill>
                <a:latin typeface="PT Astra Serif" pitchFamily="18" charset="-52"/>
                <a:ea typeface="+mn-ea"/>
                <a:cs typeface="+mn-cs"/>
              </a:rPr>
              <a:t>.), </a:t>
            </a:r>
            <a:r>
              <a:rPr lang="ru-RU" sz="3000" kern="1200" dirty="0">
                <a:solidFill>
                  <a:schemeClr val="tx1"/>
                </a:solidFill>
                <a:latin typeface="PT Astra Serif" pitchFamily="18" charset="-52"/>
                <a:ea typeface="+mn-ea"/>
                <a:cs typeface="+mn-cs"/>
              </a:rPr>
              <a:t>млн. руб.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365788514"/>
              </p:ext>
            </p:extLst>
          </p:nvPr>
        </p:nvGraphicFramePr>
        <p:xfrm>
          <a:off x="23813" y="977900"/>
          <a:ext cx="8788400" cy="588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12" name="Rectangle 3"/>
          <p:cNvSpPr>
            <a:spLocks/>
          </p:cNvSpPr>
          <p:nvPr/>
        </p:nvSpPr>
        <p:spPr bwMode="auto">
          <a:xfrm>
            <a:off x="755650" y="5661025"/>
            <a:ext cx="79565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endParaRPr lang="ru-RU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810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09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980728"/>
          </a:xfrm>
          <a:prstGeom prst="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000" dirty="0">
                <a:latin typeface="PT Astra Serif" pitchFamily="18" charset="-52"/>
              </a:rPr>
              <a:t>Безвозмездные поступления из бюджета </a:t>
            </a:r>
          </a:p>
          <a:p>
            <a:pPr algn="ctr"/>
            <a:r>
              <a:rPr lang="ru-RU" sz="3000" dirty="0">
                <a:latin typeface="PT Astra Serif" pitchFamily="18" charset="-52"/>
              </a:rPr>
              <a:t>Курганской области в </a:t>
            </a:r>
            <a:r>
              <a:rPr lang="ru-RU" sz="3000" dirty="0" smtClean="0">
                <a:latin typeface="PT Astra Serif" pitchFamily="18" charset="-52"/>
              </a:rPr>
              <a:t>2021 </a:t>
            </a:r>
            <a:r>
              <a:rPr lang="ru-RU" sz="3000" dirty="0">
                <a:latin typeface="PT Astra Serif" pitchFamily="18" charset="-52"/>
              </a:rPr>
              <a:t>году</a:t>
            </a:r>
          </a:p>
        </p:txBody>
      </p:sp>
      <p:graphicFrame>
        <p:nvGraphicFramePr>
          <p:cNvPr id="377902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874610"/>
              </p:ext>
            </p:extLst>
          </p:nvPr>
        </p:nvGraphicFramePr>
        <p:xfrm>
          <a:off x="899592" y="2358493"/>
          <a:ext cx="7390622" cy="4071050"/>
        </p:xfrm>
        <a:graphic>
          <a:graphicData uri="http://schemas.openxmlformats.org/drawingml/2006/table">
            <a:tbl>
              <a:tblPr/>
              <a:tblGrid>
                <a:gridCol w="4654318"/>
                <a:gridCol w="2736304"/>
              </a:tblGrid>
              <a:tr h="64807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субвенции на реализацию </a:t>
                      </a: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госстандарта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дошкольного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ts val="1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977,5 млн. руб.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933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ts val="1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субвенции на реализацию </a:t>
                      </a:r>
                      <a:r>
                        <a:rPr kumimoji="0" lang="ru-RU" sz="16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госстандарта</a:t>
                      </a: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 общего 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ts val="1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1 177,2 млн. руб.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459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ts val="1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дотации на выравнивание бюджетной обеспеченности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ts val="1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210,5 млн. руб.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631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ts val="1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субвенции на компенсацию части родительской платы за содержание детей в детских садах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ts val="1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31,2 млн. руб.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988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ts val="1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субвенции на содержание детей в семьях опекунов и приемных  семьях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ts val="1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150,0 млн. руб.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85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ts val="1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  <a:cs typeface="+mn-cs"/>
                        </a:rPr>
                        <a:t>прочие субсидии и субвенции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85000"/>
                        </a:lnSpc>
                        <a:spcBef>
                          <a:spcPts val="13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62626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73,6 млн. руб.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77896" name="Line 85"/>
          <p:cNvSpPr>
            <a:spLocks noChangeShapeType="1"/>
          </p:cNvSpPr>
          <p:nvPr/>
        </p:nvSpPr>
        <p:spPr bwMode="auto">
          <a:xfrm>
            <a:off x="323850" y="5876925"/>
            <a:ext cx="6337300" cy="0"/>
          </a:xfrm>
          <a:prstGeom prst="line">
            <a:avLst/>
          </a:prstGeom>
          <a:noFill/>
          <a:ln w="25400">
            <a:noFill/>
            <a:round/>
            <a:headEnd/>
            <a:tailEnd/>
          </a:ln>
        </p:spPr>
        <p:txBody>
          <a:bodyPr anchor="ctr"/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196752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000" b="1" dirty="0">
                <a:latin typeface="PT Astra Serif" pitchFamily="18" charset="-52"/>
              </a:rPr>
              <a:t>2 620,0 млн. руб. </a:t>
            </a:r>
          </a:p>
        </p:txBody>
      </p:sp>
    </p:spTree>
    <p:extLst>
      <p:ext uri="{BB962C8B-B14F-4D97-AF65-F5344CB8AC3E}">
        <p14:creationId xmlns:p14="http://schemas.microsoft.com/office/powerpoint/2010/main" val="2537419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4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000" dirty="0">
                <a:latin typeface="PT Astra Serif" pitchFamily="18" charset="-52"/>
              </a:rPr>
              <a:t>Структура расходов бюджета </a:t>
            </a:r>
          </a:p>
          <a:p>
            <a:pPr algn="ctr"/>
            <a:r>
              <a:rPr lang="ru-RU" sz="3000" dirty="0">
                <a:latin typeface="PT Astra Serif" pitchFamily="18" charset="-52"/>
              </a:rPr>
              <a:t>города Кургана на </a:t>
            </a:r>
            <a:r>
              <a:rPr lang="ru-RU" sz="3000" dirty="0" smtClean="0">
                <a:latin typeface="PT Astra Serif" pitchFamily="18" charset="-52"/>
              </a:rPr>
              <a:t>2021 </a:t>
            </a:r>
            <a:r>
              <a:rPr lang="ru-RU" sz="3000" dirty="0">
                <a:latin typeface="PT Astra Serif" pitchFamily="18" charset="-52"/>
              </a:rPr>
              <a:t>год </a:t>
            </a:r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566612"/>
              </p:ext>
            </p:extLst>
          </p:nvPr>
        </p:nvGraphicFramePr>
        <p:xfrm>
          <a:off x="-15280" y="1052736"/>
          <a:ext cx="9159280" cy="6030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59832" y="836712"/>
            <a:ext cx="3329980" cy="79216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latin typeface="PT Astra Serif" pitchFamily="18" charset="-52"/>
              </a:rPr>
              <a:t>5 459,7 млн. руб.</a:t>
            </a:r>
            <a:endParaRPr lang="ru-RU" sz="3200" b="1" dirty="0">
              <a:latin typeface="PT Astra Serif" pitchFamily="18" charset="-52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 bwMode="auto">
          <a:xfrm>
            <a:off x="7452320" y="3140968"/>
            <a:ext cx="432048" cy="144016"/>
          </a:xfrm>
          <a:prstGeom prst="line">
            <a:avLst/>
          </a:prstGeom>
          <a:solidFill>
            <a:schemeClr val="accent1"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819363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7" name="Rectangle 6"/>
          <p:cNvSpPr>
            <a:spLocks/>
          </p:cNvSpPr>
          <p:nvPr/>
        </p:nvSpPr>
        <p:spPr bwMode="auto">
          <a:xfrm>
            <a:off x="1" y="0"/>
            <a:ext cx="9144000" cy="789929"/>
          </a:xfrm>
          <a:prstGeom prst="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900" dirty="0">
                <a:latin typeface="PT Astra Serif" pitchFamily="18" charset="-52"/>
              </a:rPr>
              <a:t>Муниципальные программы, финансируемые из бюджета города Кургана в </a:t>
            </a:r>
            <a:r>
              <a:rPr lang="ru-RU" sz="2900" dirty="0" smtClean="0">
                <a:latin typeface="PT Astra Serif" pitchFamily="18" charset="-52"/>
              </a:rPr>
              <a:t>2021 </a:t>
            </a:r>
            <a:r>
              <a:rPr lang="ru-RU" sz="2900" dirty="0">
                <a:latin typeface="PT Astra Serif" pitchFamily="18" charset="-52"/>
              </a:rPr>
              <a:t>году</a:t>
            </a:r>
          </a:p>
        </p:txBody>
      </p:sp>
      <p:sp>
        <p:nvSpPr>
          <p:cNvPr id="390149" name="AutoShape 17"/>
          <p:cNvSpPr>
            <a:spLocks noChangeArrowheads="1"/>
          </p:cNvSpPr>
          <p:nvPr/>
        </p:nvSpPr>
        <p:spPr bwMode="auto">
          <a:xfrm>
            <a:off x="399962" y="865247"/>
            <a:ext cx="8082669" cy="571961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800" dirty="0"/>
              <a:t>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«Развитие культуры» 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90150" name="AutoShape 18"/>
          <p:cNvSpPr>
            <a:spLocks noChangeArrowheads="1"/>
          </p:cNvSpPr>
          <p:nvPr/>
        </p:nvSpPr>
        <p:spPr bwMode="auto">
          <a:xfrm>
            <a:off x="399962" y="1427836"/>
            <a:ext cx="8049997" cy="576262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«Основные направления организации </a:t>
            </a:r>
          </a:p>
          <a:p>
            <a:pPr algn="ctr" eaLnBrk="0" hangingPunct="0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работы с детьми и молодежью»</a:t>
            </a:r>
          </a:p>
        </p:txBody>
      </p:sp>
      <p:sp>
        <p:nvSpPr>
          <p:cNvPr id="390151" name="AutoShape 19"/>
          <p:cNvSpPr>
            <a:spLocks noChangeArrowheads="1"/>
          </p:cNvSpPr>
          <p:nvPr/>
        </p:nvSpPr>
        <p:spPr bwMode="auto">
          <a:xfrm>
            <a:off x="405779" y="1995874"/>
            <a:ext cx="8054652" cy="576262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800" dirty="0"/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«Развитие физической культуры и спорта»</a:t>
            </a:r>
          </a:p>
        </p:txBody>
      </p:sp>
      <p:sp>
        <p:nvSpPr>
          <p:cNvPr id="390152" name="AutoShape 20"/>
          <p:cNvSpPr>
            <a:spLocks noChangeArrowheads="1"/>
          </p:cNvSpPr>
          <p:nvPr/>
        </p:nvSpPr>
        <p:spPr bwMode="auto">
          <a:xfrm>
            <a:off x="399962" y="2562552"/>
            <a:ext cx="8060469" cy="504825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800" dirty="0"/>
              <a:t> </a:t>
            </a:r>
            <a:r>
              <a:rPr lang="ru-RU" sz="18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Профилактика правонарушений»</a:t>
            </a:r>
          </a:p>
        </p:txBody>
      </p:sp>
      <p:sp>
        <p:nvSpPr>
          <p:cNvPr id="390155" name="Text Box 28"/>
          <p:cNvSpPr txBox="1">
            <a:spLocks noChangeArrowheads="1"/>
          </p:cNvSpPr>
          <p:nvPr/>
        </p:nvSpPr>
        <p:spPr bwMode="auto">
          <a:xfrm>
            <a:off x="7459791" y="1005641"/>
            <a:ext cx="10333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тыс. руб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</p:txBody>
      </p:sp>
      <p:sp>
        <p:nvSpPr>
          <p:cNvPr id="390156" name="AutoShape 29"/>
          <p:cNvSpPr>
            <a:spLocks noChangeArrowheads="1"/>
          </p:cNvSpPr>
          <p:nvPr/>
        </p:nvSpPr>
        <p:spPr bwMode="auto">
          <a:xfrm>
            <a:off x="390785" y="3552236"/>
            <a:ext cx="8081428" cy="693317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eaLnBrk="0" hangingPunct="0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«Комплексные меры противодействия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злоупотреблению наркотическими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средствами и их незаконному обороту»</a:t>
            </a:r>
          </a:p>
          <a:p>
            <a:pPr eaLnBrk="0" hangingPunct="0"/>
            <a:endParaRPr lang="ru-RU" sz="1800" dirty="0"/>
          </a:p>
        </p:txBody>
      </p:sp>
      <p:sp>
        <p:nvSpPr>
          <p:cNvPr id="390157" name="AutoShape 30"/>
          <p:cNvSpPr>
            <a:spLocks noChangeArrowheads="1"/>
          </p:cNvSpPr>
          <p:nvPr/>
        </p:nvSpPr>
        <p:spPr bwMode="auto">
          <a:xfrm>
            <a:off x="363554" y="4848211"/>
            <a:ext cx="8096876" cy="689315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800" dirty="0"/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«Организация проезда отдельных категорий граждан»</a:t>
            </a:r>
          </a:p>
        </p:txBody>
      </p:sp>
      <p:sp>
        <p:nvSpPr>
          <p:cNvPr id="390158" name="AutoShape 31"/>
          <p:cNvSpPr>
            <a:spLocks noChangeArrowheads="1"/>
          </p:cNvSpPr>
          <p:nvPr/>
        </p:nvSpPr>
        <p:spPr bwMode="auto">
          <a:xfrm>
            <a:off x="377169" y="4217147"/>
            <a:ext cx="8069645" cy="649287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ru-RU" sz="1800" dirty="0"/>
              <a:t> </a:t>
            </a:r>
            <a:r>
              <a:rPr lang="ru-RU" sz="1800" dirty="0" smtClean="0"/>
              <a:t>       </a:t>
            </a: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Реализация информационно – коммуникационной политики ОМС»</a:t>
            </a:r>
          </a:p>
        </p:txBody>
      </p:sp>
      <p:sp>
        <p:nvSpPr>
          <p:cNvPr id="390159" name="AutoShape 32"/>
          <p:cNvSpPr>
            <a:spLocks noChangeArrowheads="1"/>
          </p:cNvSpPr>
          <p:nvPr/>
        </p:nvSpPr>
        <p:spPr bwMode="auto">
          <a:xfrm>
            <a:off x="360595" y="5515938"/>
            <a:ext cx="8086219" cy="720725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ru-RU" sz="1800" dirty="0"/>
              <a:t> </a:t>
            </a:r>
            <a:r>
              <a:rPr lang="ru-RU" sz="1800" dirty="0" smtClean="0"/>
              <a:t> 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Пожарная безопасность муниципальных учреждений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социальной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сферы»</a:t>
            </a:r>
          </a:p>
        </p:txBody>
      </p:sp>
      <p:sp>
        <p:nvSpPr>
          <p:cNvPr id="390160" name="Rectangle 42"/>
          <p:cNvSpPr>
            <a:spLocks noChangeArrowheads="1"/>
          </p:cNvSpPr>
          <p:nvPr/>
        </p:nvSpPr>
        <p:spPr bwMode="auto">
          <a:xfrm>
            <a:off x="6740541" y="1024418"/>
            <a:ext cx="1008757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105 297   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90189" name="Rectangle 45"/>
          <p:cNvSpPr>
            <a:spLocks noChangeArrowheads="1"/>
          </p:cNvSpPr>
          <p:nvPr/>
        </p:nvSpPr>
        <p:spPr bwMode="auto">
          <a:xfrm>
            <a:off x="6749136" y="2108043"/>
            <a:ext cx="8438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1600" dirty="0">
                <a:latin typeface="PT Astra Serif" pitchFamily="18" charset="-52"/>
              </a:rPr>
              <a:t>116 190</a:t>
            </a:r>
          </a:p>
        </p:txBody>
      </p:sp>
      <p:sp>
        <p:nvSpPr>
          <p:cNvPr id="390192" name="Rectangle 48"/>
          <p:cNvSpPr>
            <a:spLocks noChangeArrowheads="1"/>
          </p:cNvSpPr>
          <p:nvPr/>
        </p:nvSpPr>
        <p:spPr bwMode="auto">
          <a:xfrm>
            <a:off x="6911469" y="1566264"/>
            <a:ext cx="7194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>
                <a:latin typeface="PT Astra Serif" pitchFamily="18" charset="-52"/>
              </a:rPr>
              <a:t>9</a:t>
            </a:r>
            <a:r>
              <a:rPr lang="ru-RU" sz="1600" dirty="0" smtClean="0">
                <a:latin typeface="PT Astra Serif" pitchFamily="18" charset="-52"/>
              </a:rPr>
              <a:t> 697</a:t>
            </a:r>
            <a:endParaRPr lang="ru-RU" sz="1600" dirty="0">
              <a:latin typeface="PT Astra Serif" pitchFamily="18" charset="-52"/>
            </a:endParaRPr>
          </a:p>
        </p:txBody>
      </p:sp>
      <p:sp>
        <p:nvSpPr>
          <p:cNvPr id="390166" name="Text Box 47"/>
          <p:cNvSpPr txBox="1">
            <a:spLocks noChangeArrowheads="1"/>
          </p:cNvSpPr>
          <p:nvPr/>
        </p:nvSpPr>
        <p:spPr bwMode="auto">
          <a:xfrm>
            <a:off x="7452162" y="1573429"/>
            <a:ext cx="10036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50000"/>
              </a:spcBef>
              <a:defRPr sz="1600">
                <a:latin typeface="PT Astra Serif" panose="020A0603040505020204" pitchFamily="18" charset="-52"/>
                <a:ea typeface="PT Astra Serif" panose="020A0603040505020204" pitchFamily="18" charset="-52"/>
              </a:defRPr>
            </a:lvl1pPr>
          </a:lstStyle>
          <a:p>
            <a:r>
              <a:rPr lang="ru-RU" dirty="0"/>
              <a:t>тыс. руб.</a:t>
            </a:r>
          </a:p>
        </p:txBody>
      </p:sp>
      <p:sp>
        <p:nvSpPr>
          <p:cNvPr id="390180" name="AutoShape 5"/>
          <p:cNvSpPr>
            <a:spLocks noChangeArrowheads="1"/>
          </p:cNvSpPr>
          <p:nvPr/>
        </p:nvSpPr>
        <p:spPr bwMode="auto">
          <a:xfrm>
            <a:off x="359323" y="6187030"/>
            <a:ext cx="8112889" cy="620712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800" dirty="0"/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«Стимулирование развития жилищного строительства»</a:t>
            </a:r>
          </a:p>
        </p:txBody>
      </p:sp>
      <p:sp>
        <p:nvSpPr>
          <p:cNvPr id="4" name="Rectangle 45"/>
          <p:cNvSpPr>
            <a:spLocks noChangeArrowheads="1"/>
          </p:cNvSpPr>
          <p:nvPr/>
        </p:nvSpPr>
        <p:spPr bwMode="auto">
          <a:xfrm>
            <a:off x="6949945" y="2635162"/>
            <a:ext cx="6463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1600" dirty="0">
                <a:latin typeface="PT Astra Serif" pitchFamily="18" charset="-52"/>
              </a:rPr>
              <a:t>1 534</a:t>
            </a:r>
          </a:p>
        </p:txBody>
      </p:sp>
      <p:sp>
        <p:nvSpPr>
          <p:cNvPr id="8" name="Rectangle 45"/>
          <p:cNvSpPr>
            <a:spLocks noChangeArrowheads="1"/>
          </p:cNvSpPr>
          <p:nvPr/>
        </p:nvSpPr>
        <p:spPr bwMode="auto">
          <a:xfrm>
            <a:off x="7004339" y="3833880"/>
            <a:ext cx="492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PT Astra Serif" pitchFamily="18" charset="-52"/>
              </a:rPr>
              <a:t>304</a:t>
            </a:r>
          </a:p>
        </p:txBody>
      </p:sp>
      <p:sp>
        <p:nvSpPr>
          <p:cNvPr id="10" name="Rectangle 45"/>
          <p:cNvSpPr>
            <a:spLocks noChangeArrowheads="1"/>
          </p:cNvSpPr>
          <p:nvPr/>
        </p:nvSpPr>
        <p:spPr bwMode="auto">
          <a:xfrm>
            <a:off x="6947162" y="4396612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ru-RU" sz="1600" dirty="0">
                <a:latin typeface="PT Astra Serif" pitchFamily="18" charset="-52"/>
              </a:rPr>
              <a:t>13 000</a:t>
            </a:r>
          </a:p>
        </p:txBody>
      </p:sp>
      <p:sp>
        <p:nvSpPr>
          <p:cNvPr id="12" name="Rectangle 45"/>
          <p:cNvSpPr>
            <a:spLocks noChangeArrowheads="1"/>
          </p:cNvSpPr>
          <p:nvPr/>
        </p:nvSpPr>
        <p:spPr bwMode="auto">
          <a:xfrm>
            <a:off x="7010212" y="5036049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ru-RU" sz="1600" dirty="0">
                <a:latin typeface="PT Astra Serif" pitchFamily="18" charset="-52"/>
              </a:rPr>
              <a:t>45 552</a:t>
            </a:r>
          </a:p>
        </p:txBody>
      </p:sp>
      <p:sp>
        <p:nvSpPr>
          <p:cNvPr id="14" name="Rectangle 45"/>
          <p:cNvSpPr>
            <a:spLocks noChangeArrowheads="1"/>
          </p:cNvSpPr>
          <p:nvPr/>
        </p:nvSpPr>
        <p:spPr bwMode="auto">
          <a:xfrm>
            <a:off x="7213569" y="5738673"/>
            <a:ext cx="492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ru-RU" sz="1600" dirty="0">
                <a:latin typeface="PT Astra Serif" pitchFamily="18" charset="-52"/>
              </a:rPr>
              <a:t>412</a:t>
            </a:r>
          </a:p>
        </p:txBody>
      </p:sp>
      <p:sp>
        <p:nvSpPr>
          <p:cNvPr id="16" name="Rectangle 45"/>
          <p:cNvSpPr>
            <a:spLocks noChangeArrowheads="1"/>
          </p:cNvSpPr>
          <p:nvPr/>
        </p:nvSpPr>
        <p:spPr bwMode="auto">
          <a:xfrm>
            <a:off x="7001279" y="6328109"/>
            <a:ext cx="7412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ru-RU" sz="1600" dirty="0">
                <a:latin typeface="PT Astra Serif" pitchFamily="18" charset="-52"/>
              </a:rPr>
              <a:t>28 811</a:t>
            </a:r>
          </a:p>
        </p:txBody>
      </p:sp>
      <p:sp>
        <p:nvSpPr>
          <p:cNvPr id="45" name="AutoShape 20"/>
          <p:cNvSpPr>
            <a:spLocks noChangeArrowheads="1"/>
          </p:cNvSpPr>
          <p:nvPr/>
        </p:nvSpPr>
        <p:spPr bwMode="auto">
          <a:xfrm>
            <a:off x="389544" y="3089107"/>
            <a:ext cx="8082668" cy="504825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800" dirty="0"/>
              <a:t> </a:t>
            </a:r>
            <a:r>
              <a:rPr lang="ru-RU" sz="18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Развитие муниципальной службы»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3" name="Rectangle 45"/>
          <p:cNvSpPr>
            <a:spLocks noChangeArrowheads="1"/>
          </p:cNvSpPr>
          <p:nvPr/>
        </p:nvSpPr>
        <p:spPr bwMode="auto">
          <a:xfrm>
            <a:off x="7138453" y="3196189"/>
            <a:ext cx="492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PT Astra Serif" pitchFamily="18" charset="-52"/>
              </a:rPr>
              <a:t>142</a:t>
            </a:r>
          </a:p>
        </p:txBody>
      </p:sp>
      <p:sp>
        <p:nvSpPr>
          <p:cNvPr id="46" name="Text Box 47"/>
          <p:cNvSpPr txBox="1">
            <a:spLocks noChangeArrowheads="1"/>
          </p:cNvSpPr>
          <p:nvPr/>
        </p:nvSpPr>
        <p:spPr bwMode="auto">
          <a:xfrm>
            <a:off x="7489488" y="2106322"/>
            <a:ext cx="10036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50000"/>
              </a:spcBef>
              <a:defRPr sz="1600">
                <a:latin typeface="PT Astra Serif" panose="020A0603040505020204" pitchFamily="18" charset="-52"/>
                <a:ea typeface="PT Astra Serif" panose="020A0603040505020204" pitchFamily="18" charset="-52"/>
              </a:defRPr>
            </a:lvl1pPr>
          </a:lstStyle>
          <a:p>
            <a:r>
              <a:rPr lang="ru-RU" dirty="0"/>
              <a:t>тыс. руб.</a:t>
            </a:r>
          </a:p>
        </p:txBody>
      </p:sp>
      <p:sp>
        <p:nvSpPr>
          <p:cNvPr id="47" name="Text Box 47"/>
          <p:cNvSpPr txBox="1">
            <a:spLocks noChangeArrowheads="1"/>
          </p:cNvSpPr>
          <p:nvPr/>
        </p:nvSpPr>
        <p:spPr bwMode="auto">
          <a:xfrm>
            <a:off x="7481169" y="2615840"/>
            <a:ext cx="10036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50000"/>
              </a:spcBef>
              <a:defRPr sz="1600">
                <a:latin typeface="PT Astra Serif" panose="020A0603040505020204" pitchFamily="18" charset="-52"/>
                <a:ea typeface="PT Astra Serif" panose="020A0603040505020204" pitchFamily="18" charset="-52"/>
              </a:defRPr>
            </a:lvl1pPr>
          </a:lstStyle>
          <a:p>
            <a:r>
              <a:rPr lang="ru-RU" dirty="0"/>
              <a:t>тыс. руб.</a:t>
            </a:r>
          </a:p>
        </p:txBody>
      </p: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7549748" y="3195500"/>
            <a:ext cx="10036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50000"/>
              </a:spcBef>
              <a:defRPr sz="1600">
                <a:latin typeface="PT Astra Serif" panose="020A0603040505020204" pitchFamily="18" charset="-52"/>
                <a:ea typeface="PT Astra Serif" panose="020A0603040505020204" pitchFamily="18" charset="-52"/>
              </a:defRPr>
            </a:lvl1pPr>
          </a:lstStyle>
          <a:p>
            <a:r>
              <a:rPr lang="ru-RU" dirty="0"/>
              <a:t>тыс. руб.</a:t>
            </a:r>
          </a:p>
        </p:txBody>
      </p:sp>
      <p:sp>
        <p:nvSpPr>
          <p:cNvPr id="50" name="Text Box 47"/>
          <p:cNvSpPr txBox="1">
            <a:spLocks noChangeArrowheads="1"/>
          </p:cNvSpPr>
          <p:nvPr/>
        </p:nvSpPr>
        <p:spPr bwMode="auto">
          <a:xfrm>
            <a:off x="7549748" y="4382668"/>
            <a:ext cx="10036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50000"/>
              </a:spcBef>
              <a:defRPr sz="1600">
                <a:latin typeface="PT Astra Serif" panose="020A0603040505020204" pitchFamily="18" charset="-52"/>
                <a:ea typeface="PT Astra Serif" panose="020A0603040505020204" pitchFamily="18" charset="-52"/>
              </a:defRPr>
            </a:lvl1pPr>
          </a:lstStyle>
          <a:p>
            <a:r>
              <a:rPr lang="ru-RU" dirty="0"/>
              <a:t>тыс. руб.</a:t>
            </a:r>
          </a:p>
        </p:txBody>
      </p:sp>
      <p:sp>
        <p:nvSpPr>
          <p:cNvPr id="51" name="Text Box 47"/>
          <p:cNvSpPr txBox="1">
            <a:spLocks noChangeArrowheads="1"/>
          </p:cNvSpPr>
          <p:nvPr/>
        </p:nvSpPr>
        <p:spPr bwMode="auto">
          <a:xfrm>
            <a:off x="7612174" y="5023591"/>
            <a:ext cx="10036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50000"/>
              </a:spcBef>
              <a:defRPr sz="1600">
                <a:latin typeface="PT Astra Serif" panose="020A0603040505020204" pitchFamily="18" charset="-52"/>
                <a:ea typeface="PT Astra Serif" panose="020A0603040505020204" pitchFamily="18" charset="-52"/>
              </a:defRPr>
            </a:lvl1pPr>
          </a:lstStyle>
          <a:p>
            <a:r>
              <a:rPr lang="ru-RU" dirty="0"/>
              <a:t>тыс. руб.</a:t>
            </a:r>
          </a:p>
        </p:txBody>
      </p:sp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7593021" y="5738673"/>
            <a:ext cx="10036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50000"/>
              </a:spcBef>
              <a:defRPr sz="1600">
                <a:latin typeface="PT Astra Serif" panose="020A0603040505020204" pitchFamily="18" charset="-52"/>
                <a:ea typeface="PT Astra Serif" panose="020A0603040505020204" pitchFamily="18" charset="-52"/>
              </a:defRPr>
            </a:lvl1pPr>
          </a:lstStyle>
          <a:p>
            <a:r>
              <a:rPr lang="ru-RU" dirty="0"/>
              <a:t>тыс. руб.</a:t>
            </a:r>
          </a:p>
        </p:txBody>
      </p:sp>
      <p:sp>
        <p:nvSpPr>
          <p:cNvPr id="53" name="Text Box 47"/>
          <p:cNvSpPr txBox="1">
            <a:spLocks noChangeArrowheads="1"/>
          </p:cNvSpPr>
          <p:nvPr/>
        </p:nvSpPr>
        <p:spPr bwMode="auto">
          <a:xfrm>
            <a:off x="7605162" y="6338089"/>
            <a:ext cx="10036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50000"/>
              </a:spcBef>
              <a:defRPr sz="1600">
                <a:latin typeface="PT Astra Serif" panose="020A0603040505020204" pitchFamily="18" charset="-52"/>
                <a:ea typeface="PT Astra Serif" panose="020A0603040505020204" pitchFamily="18" charset="-52"/>
              </a:defRPr>
            </a:lvl1pPr>
          </a:lstStyle>
          <a:p>
            <a:r>
              <a:rPr lang="ru-RU" dirty="0"/>
              <a:t>тыс. руб.</a:t>
            </a:r>
          </a:p>
        </p:txBody>
      </p:sp>
      <p:sp>
        <p:nvSpPr>
          <p:cNvPr id="55" name="Text Box 47"/>
          <p:cNvSpPr txBox="1">
            <a:spLocks noChangeArrowheads="1"/>
          </p:cNvSpPr>
          <p:nvPr/>
        </p:nvSpPr>
        <p:spPr bwMode="auto">
          <a:xfrm>
            <a:off x="7440481" y="3828421"/>
            <a:ext cx="10036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>
              <a:spcBef>
                <a:spcPct val="50000"/>
              </a:spcBef>
              <a:defRPr sz="1600">
                <a:latin typeface="PT Astra Serif" panose="020A0603040505020204" pitchFamily="18" charset="-52"/>
                <a:ea typeface="PT Astra Serif" panose="020A0603040505020204" pitchFamily="18" charset="-52"/>
              </a:defRPr>
            </a:lvl1pPr>
          </a:lstStyle>
          <a:p>
            <a:r>
              <a:rPr lang="ru-RU" dirty="0"/>
              <a:t>тыс. руб.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69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900" dirty="0">
                <a:latin typeface="PT Astra Serif" pitchFamily="18" charset="-52"/>
              </a:rPr>
              <a:t>Муниципальные программы, финансируемые из бюджета города Кургана в 2021 году</a:t>
            </a:r>
          </a:p>
        </p:txBody>
      </p:sp>
      <p:sp>
        <p:nvSpPr>
          <p:cNvPr id="391175" name="AutoShape 6"/>
          <p:cNvSpPr>
            <a:spLocks noChangeArrowheads="1"/>
          </p:cNvSpPr>
          <p:nvPr/>
        </p:nvSpPr>
        <p:spPr bwMode="auto">
          <a:xfrm>
            <a:off x="403324" y="834091"/>
            <a:ext cx="8289229" cy="607336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«Развитие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территориального общественного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самоуправления»</a:t>
            </a:r>
          </a:p>
        </p:txBody>
      </p:sp>
      <p:sp>
        <p:nvSpPr>
          <p:cNvPr id="391176" name="AutoShape 7"/>
          <p:cNvSpPr>
            <a:spLocks noChangeArrowheads="1"/>
          </p:cNvSpPr>
          <p:nvPr/>
        </p:nvSpPr>
        <p:spPr bwMode="auto">
          <a:xfrm>
            <a:off x="427384" y="1398024"/>
            <a:ext cx="8289229" cy="596899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«Развитие малого и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среднего предпринимательства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</a:p>
        </p:txBody>
      </p:sp>
      <p:sp>
        <p:nvSpPr>
          <p:cNvPr id="391177" name="AutoShape 8"/>
          <p:cNvSpPr>
            <a:spLocks noChangeArrowheads="1"/>
          </p:cNvSpPr>
          <p:nvPr/>
        </p:nvSpPr>
        <p:spPr bwMode="auto">
          <a:xfrm>
            <a:off x="403788" y="1948027"/>
            <a:ext cx="8312826" cy="618265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800" dirty="0"/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«Оказание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стоматологической помощи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</a:p>
        </p:txBody>
      </p:sp>
      <p:sp>
        <p:nvSpPr>
          <p:cNvPr id="391178" name="AutoShape 9"/>
          <p:cNvSpPr>
            <a:spLocks noChangeArrowheads="1"/>
          </p:cNvSpPr>
          <p:nvPr/>
        </p:nvSpPr>
        <p:spPr bwMode="auto">
          <a:xfrm>
            <a:off x="400879" y="2516069"/>
            <a:ext cx="8315734" cy="668337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ru-RU" sz="1800" dirty="0" smtClean="0"/>
              <a:t>                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«Энергосбережение и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повышение энергетической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эффективности»</a:t>
            </a:r>
          </a:p>
        </p:txBody>
      </p:sp>
      <p:sp>
        <p:nvSpPr>
          <p:cNvPr id="391181" name="AutoShape 17"/>
          <p:cNvSpPr>
            <a:spLocks noChangeArrowheads="1"/>
          </p:cNvSpPr>
          <p:nvPr/>
        </p:nvSpPr>
        <p:spPr bwMode="auto">
          <a:xfrm>
            <a:off x="400879" y="3123209"/>
            <a:ext cx="8315734" cy="64770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ru-RU" sz="1800" dirty="0"/>
          </a:p>
          <a:p>
            <a:pPr algn="ctr" eaLnBrk="0" hangingPunct="0"/>
            <a:r>
              <a:rPr lang="ru-RU" sz="1800" dirty="0"/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«Повышение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безопасности дорожного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движения» </a:t>
            </a:r>
          </a:p>
          <a:p>
            <a:pPr algn="ctr" eaLnBrk="0" hangingPunct="0"/>
            <a:endParaRPr lang="ru-RU" sz="1800" dirty="0"/>
          </a:p>
        </p:txBody>
      </p:sp>
      <p:sp>
        <p:nvSpPr>
          <p:cNvPr id="391182" name="AutoShape 18"/>
          <p:cNvSpPr>
            <a:spLocks noChangeArrowheads="1"/>
          </p:cNvSpPr>
          <p:nvPr/>
        </p:nvSpPr>
        <p:spPr bwMode="auto">
          <a:xfrm>
            <a:off x="400879" y="4302220"/>
            <a:ext cx="8315734" cy="606495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800" dirty="0"/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«Обеспечение жильем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молодых семей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»</a:t>
            </a:r>
          </a:p>
        </p:txBody>
      </p:sp>
      <p:sp>
        <p:nvSpPr>
          <p:cNvPr id="391183" name="AutoShape 19"/>
          <p:cNvSpPr>
            <a:spLocks noChangeArrowheads="1"/>
          </p:cNvSpPr>
          <p:nvPr/>
        </p:nvSpPr>
        <p:spPr bwMode="auto">
          <a:xfrm>
            <a:off x="392717" y="3727773"/>
            <a:ext cx="8299562" cy="614915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800" dirty="0"/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«Противодействие коррупции»</a:t>
            </a:r>
          </a:p>
        </p:txBody>
      </p:sp>
      <p:sp>
        <p:nvSpPr>
          <p:cNvPr id="391184" name="AutoShape 20"/>
          <p:cNvSpPr>
            <a:spLocks noChangeArrowheads="1"/>
          </p:cNvSpPr>
          <p:nvPr/>
        </p:nvSpPr>
        <p:spPr bwMode="auto">
          <a:xfrm>
            <a:off x="396361" y="4893249"/>
            <a:ext cx="8315734" cy="613588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800" dirty="0"/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«Любимый город»</a:t>
            </a:r>
          </a:p>
        </p:txBody>
      </p:sp>
      <p:sp>
        <p:nvSpPr>
          <p:cNvPr id="391206" name="AutoShape 46"/>
          <p:cNvSpPr>
            <a:spLocks noChangeArrowheads="1"/>
          </p:cNvSpPr>
          <p:nvPr/>
        </p:nvSpPr>
        <p:spPr bwMode="auto">
          <a:xfrm>
            <a:off x="396361" y="5478326"/>
            <a:ext cx="8289228" cy="64770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800" dirty="0"/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«Охрана окружающей среды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 экологическая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безопасность»</a:t>
            </a:r>
          </a:p>
        </p:txBody>
      </p:sp>
      <p:sp>
        <p:nvSpPr>
          <p:cNvPr id="391216" name="AutoShape 5"/>
          <p:cNvSpPr>
            <a:spLocks noChangeArrowheads="1"/>
          </p:cNvSpPr>
          <p:nvPr/>
        </p:nvSpPr>
        <p:spPr bwMode="auto">
          <a:xfrm>
            <a:off x="396361" y="6078206"/>
            <a:ext cx="8324590" cy="682915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ru-RU" sz="1800" dirty="0"/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«Повышение качества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 доступности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предоставления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муниципальных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услуг»</a:t>
            </a:r>
          </a:p>
        </p:txBody>
      </p:sp>
      <p:sp>
        <p:nvSpPr>
          <p:cNvPr id="390189" name="Rectangle 45"/>
          <p:cNvSpPr>
            <a:spLocks noChangeArrowheads="1"/>
          </p:cNvSpPr>
          <p:nvPr/>
        </p:nvSpPr>
        <p:spPr bwMode="auto">
          <a:xfrm>
            <a:off x="7359784" y="947929"/>
            <a:ext cx="6463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PT Astra Serif" pitchFamily="18" charset="-52"/>
              </a:rPr>
              <a:t>1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303</a:t>
            </a:r>
          </a:p>
        </p:txBody>
      </p:sp>
      <p:sp>
        <p:nvSpPr>
          <p:cNvPr id="391186" name="Text Box 28"/>
          <p:cNvSpPr txBox="1">
            <a:spLocks noChangeArrowheads="1"/>
          </p:cNvSpPr>
          <p:nvPr/>
        </p:nvSpPr>
        <p:spPr bwMode="auto">
          <a:xfrm>
            <a:off x="7864856" y="945367"/>
            <a:ext cx="1095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тыс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 руб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</p:txBody>
      </p:sp>
      <p:sp>
        <p:nvSpPr>
          <p:cNvPr id="57" name="Rectangle 45"/>
          <p:cNvSpPr>
            <a:spLocks noChangeArrowheads="1"/>
          </p:cNvSpPr>
          <p:nvPr/>
        </p:nvSpPr>
        <p:spPr bwMode="auto">
          <a:xfrm>
            <a:off x="7327209" y="1520748"/>
            <a:ext cx="492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ru-RU" sz="1600" dirty="0">
                <a:latin typeface="PT Astra Serif" pitchFamily="18" charset="-52"/>
              </a:rPr>
              <a:t>786</a:t>
            </a:r>
          </a:p>
        </p:txBody>
      </p:sp>
      <p:sp>
        <p:nvSpPr>
          <p:cNvPr id="59" name="Rectangle 45"/>
          <p:cNvSpPr>
            <a:spLocks noChangeArrowheads="1"/>
          </p:cNvSpPr>
          <p:nvPr/>
        </p:nvSpPr>
        <p:spPr bwMode="auto">
          <a:xfrm>
            <a:off x="7190884" y="2102967"/>
            <a:ext cx="6463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ru-RU" sz="1600" dirty="0">
                <a:latin typeface="PT Astra Serif" pitchFamily="18" charset="-52"/>
              </a:rPr>
              <a:t>1 377</a:t>
            </a:r>
          </a:p>
        </p:txBody>
      </p:sp>
      <p:sp>
        <p:nvSpPr>
          <p:cNvPr id="61" name="Rectangle 45"/>
          <p:cNvSpPr>
            <a:spLocks noChangeArrowheads="1"/>
          </p:cNvSpPr>
          <p:nvPr/>
        </p:nvSpPr>
        <p:spPr bwMode="auto">
          <a:xfrm>
            <a:off x="7497223" y="2662880"/>
            <a:ext cx="4924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PT Astra Serif" pitchFamily="18" charset="-52"/>
              </a:rPr>
              <a:t>696</a:t>
            </a:r>
          </a:p>
        </p:txBody>
      </p:sp>
      <p:sp>
        <p:nvSpPr>
          <p:cNvPr id="63" name="Rectangle 45"/>
          <p:cNvSpPr>
            <a:spLocks noChangeArrowheads="1"/>
          </p:cNvSpPr>
          <p:nvPr/>
        </p:nvSpPr>
        <p:spPr bwMode="auto">
          <a:xfrm>
            <a:off x="7227312" y="3288688"/>
            <a:ext cx="6463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ru-RU" sz="1600" dirty="0">
                <a:latin typeface="PT Astra Serif" pitchFamily="18" charset="-52"/>
              </a:rPr>
              <a:t>1 259</a:t>
            </a:r>
          </a:p>
        </p:txBody>
      </p:sp>
      <p:sp>
        <p:nvSpPr>
          <p:cNvPr id="65" name="Rectangle 45"/>
          <p:cNvSpPr>
            <a:spLocks noChangeArrowheads="1"/>
          </p:cNvSpPr>
          <p:nvPr/>
        </p:nvSpPr>
        <p:spPr bwMode="auto">
          <a:xfrm>
            <a:off x="7475298" y="3878832"/>
            <a:ext cx="415301" cy="344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PT Astra Serif" pitchFamily="18" charset="-52"/>
              </a:rPr>
              <a:t>40</a:t>
            </a:r>
            <a:endParaRPr lang="ru-RU" sz="1600" dirty="0">
              <a:latin typeface="PT Astra Serif" pitchFamily="18" charset="-52"/>
            </a:endParaRPr>
          </a:p>
        </p:txBody>
      </p:sp>
      <p:sp>
        <p:nvSpPr>
          <p:cNvPr id="67" name="Rectangle 45"/>
          <p:cNvSpPr>
            <a:spLocks noChangeArrowheads="1"/>
          </p:cNvSpPr>
          <p:nvPr/>
        </p:nvSpPr>
        <p:spPr bwMode="auto">
          <a:xfrm>
            <a:off x="7390075" y="4418717"/>
            <a:ext cx="484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PT Astra Serif" pitchFamily="18" charset="-52"/>
              </a:rPr>
              <a:t>114</a:t>
            </a:r>
          </a:p>
        </p:txBody>
      </p:sp>
      <p:sp>
        <p:nvSpPr>
          <p:cNvPr id="69" name="Rectangle 45"/>
          <p:cNvSpPr>
            <a:spLocks noChangeArrowheads="1"/>
          </p:cNvSpPr>
          <p:nvPr/>
        </p:nvSpPr>
        <p:spPr bwMode="auto">
          <a:xfrm>
            <a:off x="7168423" y="5097672"/>
            <a:ext cx="6335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PT Astra Serif" pitchFamily="18" charset="-52"/>
              </a:rPr>
              <a:t>8</a:t>
            </a:r>
            <a:r>
              <a:rPr lang="ru-RU" sz="1200" b="1" dirty="0" smtClean="0">
                <a:latin typeface="PT Astra Serif" pitchFamily="18" charset="-52"/>
              </a:rPr>
              <a:t> </a:t>
            </a:r>
            <a:r>
              <a:rPr lang="ru-RU" sz="1600" dirty="0">
                <a:latin typeface="PT Astra Serif" pitchFamily="18" charset="-52"/>
              </a:rPr>
              <a:t>176</a:t>
            </a:r>
          </a:p>
        </p:txBody>
      </p:sp>
      <p:sp>
        <p:nvSpPr>
          <p:cNvPr id="71" name="Rectangle 45"/>
          <p:cNvSpPr>
            <a:spLocks noChangeArrowheads="1"/>
          </p:cNvSpPr>
          <p:nvPr/>
        </p:nvSpPr>
        <p:spPr bwMode="auto">
          <a:xfrm>
            <a:off x="7225750" y="5630817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ru-RU" sz="1600" dirty="0">
                <a:latin typeface="PT Astra Serif" pitchFamily="18" charset="-52"/>
              </a:rPr>
              <a:t>18 537</a:t>
            </a:r>
          </a:p>
        </p:txBody>
      </p:sp>
      <p:sp>
        <p:nvSpPr>
          <p:cNvPr id="73" name="Rectangle 45"/>
          <p:cNvSpPr>
            <a:spLocks noChangeArrowheads="1"/>
          </p:cNvSpPr>
          <p:nvPr/>
        </p:nvSpPr>
        <p:spPr bwMode="auto">
          <a:xfrm>
            <a:off x="7381744" y="6256485"/>
            <a:ext cx="6463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ru-RU" sz="1600" dirty="0">
                <a:latin typeface="PT Astra Serif" pitchFamily="18" charset="-52"/>
              </a:rPr>
              <a:t>1 210</a:t>
            </a: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7753798" y="4418717"/>
            <a:ext cx="1095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тыс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 руб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</p:txBody>
      </p:sp>
      <p:sp>
        <p:nvSpPr>
          <p:cNvPr id="44" name="Text Box 28"/>
          <p:cNvSpPr txBox="1">
            <a:spLocks noChangeArrowheads="1"/>
          </p:cNvSpPr>
          <p:nvPr/>
        </p:nvSpPr>
        <p:spPr bwMode="auto">
          <a:xfrm>
            <a:off x="7717112" y="5072153"/>
            <a:ext cx="1095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тыс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 руб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</p:txBody>
      </p:sp>
      <p:sp>
        <p:nvSpPr>
          <p:cNvPr id="45" name="Text Box 28"/>
          <p:cNvSpPr txBox="1">
            <a:spLocks noChangeArrowheads="1"/>
          </p:cNvSpPr>
          <p:nvPr/>
        </p:nvSpPr>
        <p:spPr bwMode="auto">
          <a:xfrm>
            <a:off x="7819652" y="5623244"/>
            <a:ext cx="1095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тыс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 руб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7880768" y="6249716"/>
            <a:ext cx="1095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тыс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 руб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</p:txBody>
      </p:sp>
      <p:sp>
        <p:nvSpPr>
          <p:cNvPr id="49" name="Text Box 28"/>
          <p:cNvSpPr txBox="1">
            <a:spLocks noChangeArrowheads="1"/>
          </p:cNvSpPr>
          <p:nvPr/>
        </p:nvSpPr>
        <p:spPr bwMode="auto">
          <a:xfrm>
            <a:off x="7864856" y="2666485"/>
            <a:ext cx="1095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тыс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 руб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</p:txBody>
      </p:sp>
      <p:sp>
        <p:nvSpPr>
          <p:cNvPr id="55" name="Text Box 28"/>
          <p:cNvSpPr txBox="1">
            <a:spLocks noChangeArrowheads="1"/>
          </p:cNvSpPr>
          <p:nvPr/>
        </p:nvSpPr>
        <p:spPr bwMode="auto">
          <a:xfrm>
            <a:off x="7743445" y="3287118"/>
            <a:ext cx="1095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тыс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 руб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</p:txBody>
      </p:sp>
      <p:sp>
        <p:nvSpPr>
          <p:cNvPr id="75" name="Text Box 28"/>
          <p:cNvSpPr txBox="1">
            <a:spLocks noChangeArrowheads="1"/>
          </p:cNvSpPr>
          <p:nvPr/>
        </p:nvSpPr>
        <p:spPr bwMode="auto">
          <a:xfrm>
            <a:off x="7753798" y="3884611"/>
            <a:ext cx="1095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тыс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 руб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</p:txBody>
      </p:sp>
      <p:sp>
        <p:nvSpPr>
          <p:cNvPr id="76" name="Text Box 28"/>
          <p:cNvSpPr txBox="1">
            <a:spLocks noChangeArrowheads="1"/>
          </p:cNvSpPr>
          <p:nvPr/>
        </p:nvSpPr>
        <p:spPr bwMode="auto">
          <a:xfrm>
            <a:off x="7717112" y="1523170"/>
            <a:ext cx="1095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тыс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 руб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</p:txBody>
      </p:sp>
      <p:sp>
        <p:nvSpPr>
          <p:cNvPr id="77" name="Text Box 28"/>
          <p:cNvSpPr txBox="1">
            <a:spLocks noChangeArrowheads="1"/>
          </p:cNvSpPr>
          <p:nvPr/>
        </p:nvSpPr>
        <p:spPr bwMode="auto">
          <a:xfrm>
            <a:off x="7724581" y="2099180"/>
            <a:ext cx="109540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тыс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 руб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5" name="Rectangle 6"/>
          <p:cNvSpPr>
            <a:spLocks/>
          </p:cNvSpPr>
          <p:nvPr/>
        </p:nvSpPr>
        <p:spPr bwMode="auto">
          <a:xfrm>
            <a:off x="1" y="0"/>
            <a:ext cx="9144000" cy="765175"/>
          </a:xfrm>
          <a:prstGeom prst="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900" i="1" dirty="0">
              <a:latin typeface="PT Astra Serif" pitchFamily="18" charset="-52"/>
            </a:endParaRPr>
          </a:p>
        </p:txBody>
      </p:sp>
      <p:sp>
        <p:nvSpPr>
          <p:cNvPr id="392198" name="AutoShape 6"/>
          <p:cNvSpPr>
            <a:spLocks noChangeArrowheads="1"/>
          </p:cNvSpPr>
          <p:nvPr/>
        </p:nvSpPr>
        <p:spPr bwMode="auto">
          <a:xfrm>
            <a:off x="467543" y="765175"/>
            <a:ext cx="8228801" cy="482641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800" dirty="0"/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«Основные направления развития образования»</a:t>
            </a:r>
          </a:p>
        </p:txBody>
      </p:sp>
      <p:sp>
        <p:nvSpPr>
          <p:cNvPr id="392199" name="AutoShape 7"/>
          <p:cNvSpPr>
            <a:spLocks noChangeArrowheads="1"/>
          </p:cNvSpPr>
          <p:nvPr/>
        </p:nvSpPr>
        <p:spPr bwMode="auto">
          <a:xfrm>
            <a:off x="464973" y="1648814"/>
            <a:ext cx="8231372" cy="503237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800" dirty="0"/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«Основные направления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благоустройства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территории»</a:t>
            </a:r>
          </a:p>
        </p:txBody>
      </p:sp>
      <p:sp>
        <p:nvSpPr>
          <p:cNvPr id="392200" name="AutoShape 8"/>
          <p:cNvSpPr>
            <a:spLocks noChangeArrowheads="1"/>
          </p:cNvSpPr>
          <p:nvPr/>
        </p:nvSpPr>
        <p:spPr bwMode="auto">
          <a:xfrm>
            <a:off x="467542" y="2103374"/>
            <a:ext cx="8228803" cy="539191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ru-RU" sz="1800" dirty="0"/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«Основные направления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организации </a:t>
            </a:r>
            <a:r>
              <a:rPr lang="ru-RU" sz="1600" dirty="0" err="1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здоровьесбережения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 отдыха детей»</a:t>
            </a:r>
          </a:p>
        </p:txBody>
      </p:sp>
      <p:sp>
        <p:nvSpPr>
          <p:cNvPr id="392204" name="AutoShape 12"/>
          <p:cNvSpPr>
            <a:spLocks noChangeArrowheads="1"/>
          </p:cNvSpPr>
          <p:nvPr/>
        </p:nvSpPr>
        <p:spPr bwMode="auto">
          <a:xfrm>
            <a:off x="451872" y="3059744"/>
            <a:ext cx="8244472" cy="692241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 eaLnBrk="0" hangingPunct="0"/>
            <a:r>
              <a:rPr lang="ru-RU" sz="1800" dirty="0"/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«Капитальный, текущий ремонт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зданий, благоустройство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 содержание прилегающих </a:t>
            </a:r>
          </a:p>
          <a:p>
            <a:pPr algn="ctr" eaLnBrk="0" hangingPunct="0"/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территорий и учреждений социальной сферы»</a:t>
            </a:r>
          </a:p>
          <a:p>
            <a:pPr algn="ctr" eaLnBrk="0" hangingPunct="0"/>
            <a:endParaRPr lang="ru-RU" sz="1800" dirty="0"/>
          </a:p>
        </p:txBody>
      </p:sp>
      <p:sp>
        <p:nvSpPr>
          <p:cNvPr id="392205" name="AutoShape 13"/>
          <p:cNvSpPr>
            <a:spLocks noChangeArrowheads="1"/>
          </p:cNvSpPr>
          <p:nvPr/>
        </p:nvSpPr>
        <p:spPr bwMode="auto">
          <a:xfrm>
            <a:off x="449632" y="4196062"/>
            <a:ext cx="8246711" cy="615977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800" dirty="0"/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«Гармонизация межэтнических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и межконфессиональных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отношений и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профилактика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проявлений экстремизма»</a:t>
            </a:r>
          </a:p>
        </p:txBody>
      </p:sp>
      <p:sp>
        <p:nvSpPr>
          <p:cNvPr id="392206" name="AutoShape 14"/>
          <p:cNvSpPr>
            <a:spLocks noChangeArrowheads="1"/>
          </p:cNvSpPr>
          <p:nvPr/>
        </p:nvSpPr>
        <p:spPr bwMode="auto">
          <a:xfrm>
            <a:off x="459244" y="3705049"/>
            <a:ext cx="8237100" cy="548369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800" dirty="0"/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«Управление муниципальным имуществом»</a:t>
            </a:r>
          </a:p>
        </p:txBody>
      </p:sp>
      <p:sp>
        <p:nvSpPr>
          <p:cNvPr id="392207" name="AutoShape 15"/>
          <p:cNvSpPr>
            <a:spLocks noChangeArrowheads="1"/>
          </p:cNvSpPr>
          <p:nvPr/>
        </p:nvSpPr>
        <p:spPr bwMode="auto">
          <a:xfrm>
            <a:off x="445248" y="4773187"/>
            <a:ext cx="8251095" cy="547855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ru-RU" sz="1800" dirty="0"/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«Патриотическое воспитание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граждан и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подготовка допризывной молодежи»</a:t>
            </a:r>
          </a:p>
        </p:txBody>
      </p:sp>
      <p:sp>
        <p:nvSpPr>
          <p:cNvPr id="392224" name="AutoShape 37"/>
          <p:cNvSpPr>
            <a:spLocks noChangeArrowheads="1"/>
          </p:cNvSpPr>
          <p:nvPr/>
        </p:nvSpPr>
        <p:spPr bwMode="auto">
          <a:xfrm>
            <a:off x="467543" y="5280929"/>
            <a:ext cx="8228800" cy="527490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800" dirty="0"/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«Обеспечение информационной безопасности»</a:t>
            </a:r>
          </a:p>
        </p:txBody>
      </p:sp>
      <p:sp>
        <p:nvSpPr>
          <p:cNvPr id="392238" name="AutoShape 15"/>
          <p:cNvSpPr>
            <a:spLocks noChangeArrowheads="1"/>
          </p:cNvSpPr>
          <p:nvPr/>
        </p:nvSpPr>
        <p:spPr bwMode="auto">
          <a:xfrm>
            <a:off x="467543" y="5816041"/>
            <a:ext cx="8274092" cy="503238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800" dirty="0"/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«Формирование комфортной городской среды»</a:t>
            </a:r>
          </a:p>
        </p:txBody>
      </p:sp>
      <p:sp>
        <p:nvSpPr>
          <p:cNvPr id="392239" name="AutoShape 37"/>
          <p:cNvSpPr>
            <a:spLocks noChangeArrowheads="1"/>
          </p:cNvSpPr>
          <p:nvPr/>
        </p:nvSpPr>
        <p:spPr bwMode="auto">
          <a:xfrm>
            <a:off x="459244" y="6291872"/>
            <a:ext cx="8282391" cy="545393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800" dirty="0"/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«Информационное общество города Кургана»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1079501" y="-24966"/>
            <a:ext cx="7939657" cy="867930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sz="2900" dirty="0">
                <a:latin typeface="PT Astra Serif" pitchFamily="18" charset="-52"/>
              </a:rPr>
              <a:t>Муниципальные программы, финансируемые из бюджета города Кургана в </a:t>
            </a:r>
            <a:r>
              <a:rPr lang="ru-RU" sz="2900" dirty="0" smtClean="0">
                <a:latin typeface="PT Astra Serif" pitchFamily="18" charset="-52"/>
              </a:rPr>
              <a:t>2021 </a:t>
            </a:r>
            <a:r>
              <a:rPr lang="ru-RU" sz="2900" dirty="0">
                <a:latin typeface="PT Astra Serif" pitchFamily="18" charset="-52"/>
              </a:rPr>
              <a:t>году</a:t>
            </a:r>
          </a:p>
        </p:txBody>
      </p:sp>
      <p:sp>
        <p:nvSpPr>
          <p:cNvPr id="47" name="Rectangle 45"/>
          <p:cNvSpPr>
            <a:spLocks noChangeArrowheads="1"/>
          </p:cNvSpPr>
          <p:nvPr/>
        </p:nvSpPr>
        <p:spPr bwMode="auto">
          <a:xfrm>
            <a:off x="6753364" y="834469"/>
            <a:ext cx="18335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PT Astra Serif" pitchFamily="18" charset="-52"/>
              </a:rPr>
              <a:t>3 263 536 тыс. </a:t>
            </a:r>
            <a:r>
              <a:rPr lang="ru-RU" sz="1600" dirty="0">
                <a:latin typeface="PT Astra Serif" pitchFamily="18" charset="-52"/>
              </a:rPr>
              <a:t>р</a:t>
            </a:r>
            <a:r>
              <a:rPr lang="ru-RU" sz="1600" dirty="0" smtClean="0">
                <a:latin typeface="PT Astra Serif" pitchFamily="18" charset="-52"/>
              </a:rPr>
              <a:t>уб.</a:t>
            </a:r>
            <a:endParaRPr lang="ru-RU" sz="1600" dirty="0">
              <a:latin typeface="PT Astra Serif" pitchFamily="18" charset="-52"/>
            </a:endParaRPr>
          </a:p>
        </p:txBody>
      </p:sp>
      <p:sp>
        <p:nvSpPr>
          <p:cNvPr id="49" name="Rectangle 45"/>
          <p:cNvSpPr>
            <a:spLocks noChangeArrowheads="1"/>
          </p:cNvSpPr>
          <p:nvPr/>
        </p:nvSpPr>
        <p:spPr bwMode="auto">
          <a:xfrm>
            <a:off x="6969214" y="1741013"/>
            <a:ext cx="16540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PT Astra Serif" pitchFamily="18" charset="-52"/>
              </a:rPr>
              <a:t>135</a:t>
            </a:r>
            <a:r>
              <a:rPr lang="ru-RU" sz="1200" b="1" dirty="0" smtClean="0">
                <a:latin typeface="PT Astra Serif" pitchFamily="18" charset="-52"/>
              </a:rPr>
              <a:t> </a:t>
            </a:r>
            <a:r>
              <a:rPr lang="ru-RU" sz="1600" dirty="0">
                <a:latin typeface="PT Astra Serif" pitchFamily="18" charset="-52"/>
              </a:rPr>
              <a:t>245</a:t>
            </a:r>
            <a:r>
              <a:rPr lang="ru-RU" sz="1200" b="1" dirty="0" smtClean="0">
                <a:latin typeface="PT Astra Serif" pitchFamily="18" charset="-52"/>
              </a:rPr>
              <a:t> </a:t>
            </a:r>
            <a:r>
              <a:rPr lang="ru-RU" sz="1600" dirty="0" smtClean="0">
                <a:latin typeface="PT Astra Serif" pitchFamily="18" charset="-52"/>
              </a:rPr>
              <a:t>тыс. руб.</a:t>
            </a:r>
            <a:endParaRPr lang="ru-RU" sz="1600" dirty="0">
              <a:latin typeface="PT Astra Serif" pitchFamily="18" charset="-52"/>
            </a:endParaRPr>
          </a:p>
        </p:txBody>
      </p:sp>
      <p:sp>
        <p:nvSpPr>
          <p:cNvPr id="51" name="Rectangle 45"/>
          <p:cNvSpPr>
            <a:spLocks noChangeArrowheads="1"/>
          </p:cNvSpPr>
          <p:nvPr/>
        </p:nvSpPr>
        <p:spPr bwMode="auto">
          <a:xfrm>
            <a:off x="7173287" y="2220951"/>
            <a:ext cx="8002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PT Astra Serif" pitchFamily="18" charset="-52"/>
              </a:rPr>
              <a:t>38 972 </a:t>
            </a:r>
            <a:endParaRPr lang="ru-RU" sz="1600" dirty="0">
              <a:latin typeface="PT Astra Serif" pitchFamily="18" charset="-52"/>
            </a:endParaRPr>
          </a:p>
        </p:txBody>
      </p:sp>
      <p:sp>
        <p:nvSpPr>
          <p:cNvPr id="52" name="Text Box 28"/>
          <p:cNvSpPr txBox="1">
            <a:spLocks noChangeArrowheads="1"/>
          </p:cNvSpPr>
          <p:nvPr/>
        </p:nvSpPr>
        <p:spPr bwMode="auto">
          <a:xfrm>
            <a:off x="7739045" y="2210708"/>
            <a:ext cx="10128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1600">
                <a:latin typeface="PT Astra Serif" pitchFamily="18" charset="-52"/>
              </a:defRPr>
            </a:lvl1pPr>
          </a:lstStyle>
          <a:p>
            <a:r>
              <a:rPr lang="ru-RU" dirty="0"/>
              <a:t> тыс. руб.</a:t>
            </a:r>
          </a:p>
        </p:txBody>
      </p:sp>
      <p:sp>
        <p:nvSpPr>
          <p:cNvPr id="55" name="Rectangle 45"/>
          <p:cNvSpPr>
            <a:spLocks noChangeArrowheads="1"/>
          </p:cNvSpPr>
          <p:nvPr/>
        </p:nvSpPr>
        <p:spPr bwMode="auto">
          <a:xfrm>
            <a:off x="7139347" y="3330302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PT Astra Serif" pitchFamily="18" charset="-52"/>
              </a:rPr>
              <a:t>10 </a:t>
            </a:r>
            <a:r>
              <a:rPr lang="ru-RU" sz="1600" dirty="0">
                <a:latin typeface="PT Astra Serif" pitchFamily="18" charset="-52"/>
              </a:rPr>
              <a:t>000</a:t>
            </a: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7766510" y="3332088"/>
            <a:ext cx="9615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1600">
                <a:latin typeface="PT Astra Serif" pitchFamily="18" charset="-52"/>
              </a:defRPr>
            </a:lvl1pPr>
          </a:lstStyle>
          <a:p>
            <a:r>
              <a:rPr lang="ru-RU" dirty="0"/>
              <a:t>тыс. руб.</a:t>
            </a:r>
          </a:p>
        </p:txBody>
      </p:sp>
      <p:sp>
        <p:nvSpPr>
          <p:cNvPr id="57" name="Rectangle 45"/>
          <p:cNvSpPr>
            <a:spLocks noChangeArrowheads="1"/>
          </p:cNvSpPr>
          <p:nvPr/>
        </p:nvSpPr>
        <p:spPr bwMode="auto">
          <a:xfrm>
            <a:off x="6944720" y="3820872"/>
            <a:ext cx="8515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ru-RU" sz="1600" dirty="0">
                <a:latin typeface="PT Astra Serif" pitchFamily="18" charset="-52"/>
              </a:rPr>
              <a:t>123 162</a:t>
            </a:r>
          </a:p>
        </p:txBody>
      </p:sp>
      <p:sp>
        <p:nvSpPr>
          <p:cNvPr id="59" name="Rectangle 45"/>
          <p:cNvSpPr>
            <a:spLocks noChangeArrowheads="1"/>
          </p:cNvSpPr>
          <p:nvPr/>
        </p:nvSpPr>
        <p:spPr bwMode="auto">
          <a:xfrm>
            <a:off x="7478317" y="4415858"/>
            <a:ext cx="12180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r>
              <a:rPr lang="ru-RU" sz="1600" dirty="0">
                <a:latin typeface="PT Astra Serif" pitchFamily="18" charset="-52"/>
              </a:rPr>
              <a:t>89 тыс. руб.</a:t>
            </a:r>
          </a:p>
        </p:txBody>
      </p:sp>
      <p:sp>
        <p:nvSpPr>
          <p:cNvPr id="60" name="Rectangle 45"/>
          <p:cNvSpPr>
            <a:spLocks noChangeArrowheads="1"/>
          </p:cNvSpPr>
          <p:nvPr/>
        </p:nvSpPr>
        <p:spPr bwMode="auto">
          <a:xfrm>
            <a:off x="7433841" y="4882807"/>
            <a:ext cx="13077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PT Astra Serif" pitchFamily="18" charset="-52"/>
              </a:rPr>
              <a:t>352</a:t>
            </a:r>
            <a:r>
              <a:rPr lang="ru-RU" sz="1200" b="1" dirty="0" smtClean="0">
                <a:latin typeface="PT Astra Serif" pitchFamily="18" charset="-52"/>
              </a:rPr>
              <a:t> </a:t>
            </a:r>
            <a:r>
              <a:rPr lang="ru-RU" sz="1600" dirty="0" smtClean="0">
                <a:latin typeface="PT Astra Serif" pitchFamily="18" charset="-52"/>
              </a:rPr>
              <a:t>тыс. руб.</a:t>
            </a:r>
          </a:p>
          <a:p>
            <a:pPr>
              <a:defRPr/>
            </a:pPr>
            <a:endParaRPr lang="ru-RU" sz="1200" b="1" dirty="0">
              <a:latin typeface="PT Astra Serif" pitchFamily="18" charset="-52"/>
            </a:endParaRPr>
          </a:p>
        </p:txBody>
      </p:sp>
      <p:sp>
        <p:nvSpPr>
          <p:cNvPr id="61" name="Rectangle 45"/>
          <p:cNvSpPr>
            <a:spLocks noChangeArrowheads="1"/>
          </p:cNvSpPr>
          <p:nvPr/>
        </p:nvSpPr>
        <p:spPr bwMode="auto">
          <a:xfrm>
            <a:off x="7511998" y="5413802"/>
            <a:ext cx="580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PT Astra Serif" pitchFamily="18" charset="-52"/>
              </a:rPr>
              <a:t>291</a:t>
            </a:r>
            <a:endParaRPr lang="ru-RU" sz="1600" dirty="0">
              <a:latin typeface="PT Astra Serif" pitchFamily="18" charset="-52"/>
            </a:endParaRPr>
          </a:p>
        </p:txBody>
      </p:sp>
      <p:sp>
        <p:nvSpPr>
          <p:cNvPr id="62" name="Text Box 28"/>
          <p:cNvSpPr txBox="1">
            <a:spLocks noChangeArrowheads="1"/>
          </p:cNvSpPr>
          <p:nvPr/>
        </p:nvSpPr>
        <p:spPr bwMode="auto">
          <a:xfrm>
            <a:off x="7834604" y="5406719"/>
            <a:ext cx="98128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тыс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 руб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</p:txBody>
      </p:sp>
      <p:sp>
        <p:nvSpPr>
          <p:cNvPr id="63" name="Rectangle 45"/>
          <p:cNvSpPr>
            <a:spLocks noChangeArrowheads="1"/>
          </p:cNvSpPr>
          <p:nvPr/>
        </p:nvSpPr>
        <p:spPr bwMode="auto">
          <a:xfrm>
            <a:off x="7224583" y="5896433"/>
            <a:ext cx="7489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PT Astra Serif" pitchFamily="18" charset="-52"/>
              </a:rPr>
              <a:t>24 450</a:t>
            </a:r>
          </a:p>
        </p:txBody>
      </p:sp>
      <p:sp>
        <p:nvSpPr>
          <p:cNvPr id="64" name="Text Box 28"/>
          <p:cNvSpPr txBox="1">
            <a:spLocks noChangeArrowheads="1"/>
          </p:cNvSpPr>
          <p:nvPr/>
        </p:nvSpPr>
        <p:spPr bwMode="auto">
          <a:xfrm>
            <a:off x="7855747" y="5896433"/>
            <a:ext cx="96014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тыс</a:t>
            </a:r>
            <a:r>
              <a:rPr lang="ru-RU" sz="1200" b="1" dirty="0" smtClean="0">
                <a:latin typeface="Times New Roman" pitchFamily="18" charset="0"/>
              </a:rPr>
              <a:t>. </a:t>
            </a:r>
            <a:r>
              <a:rPr lang="ru-RU" sz="1600" dirty="0" smtClean="0">
                <a:latin typeface="Times New Roman" pitchFamily="18" charset="0"/>
              </a:rPr>
              <a:t>руб.</a:t>
            </a:r>
            <a:endParaRPr lang="ru-RU" sz="1600" dirty="0">
              <a:latin typeface="Times New Roman" pitchFamily="18" charset="0"/>
            </a:endParaRPr>
          </a:p>
        </p:txBody>
      </p:sp>
      <p:sp>
        <p:nvSpPr>
          <p:cNvPr id="65" name="Rectangle 45"/>
          <p:cNvSpPr>
            <a:spLocks noChangeArrowheads="1"/>
          </p:cNvSpPr>
          <p:nvPr/>
        </p:nvSpPr>
        <p:spPr bwMode="auto">
          <a:xfrm>
            <a:off x="7470694" y="6376164"/>
            <a:ext cx="130779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PT Astra Serif" pitchFamily="18" charset="-52"/>
              </a:rPr>
              <a:t>880</a:t>
            </a:r>
            <a:r>
              <a:rPr lang="ru-RU" sz="1200" b="1" dirty="0" smtClean="0">
                <a:latin typeface="PT Astra Serif" pitchFamily="18" charset="-52"/>
              </a:rPr>
              <a:t> </a:t>
            </a:r>
            <a:r>
              <a:rPr lang="ru-RU" sz="1600" dirty="0" smtClean="0">
                <a:latin typeface="PT Astra Serif" pitchFamily="18" charset="-52"/>
              </a:rPr>
              <a:t>тыс. руб.</a:t>
            </a:r>
            <a:endParaRPr lang="ru-RU" sz="1600" dirty="0">
              <a:latin typeface="PT Astra Serif" pitchFamily="18" charset="-52"/>
            </a:endParaRPr>
          </a:p>
        </p:txBody>
      </p:sp>
      <p:sp>
        <p:nvSpPr>
          <p:cNvPr id="82" name="AutoShape 7"/>
          <p:cNvSpPr>
            <a:spLocks noChangeArrowheads="1"/>
          </p:cNvSpPr>
          <p:nvPr/>
        </p:nvSpPr>
        <p:spPr bwMode="auto">
          <a:xfrm>
            <a:off x="445248" y="2602288"/>
            <a:ext cx="8251096" cy="503237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ru-RU" sz="1800" dirty="0"/>
              <a:t>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«Улучшение условий и охраны труда»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3" name="AutoShape 6"/>
          <p:cNvSpPr>
            <a:spLocks noChangeArrowheads="1"/>
          </p:cNvSpPr>
          <p:nvPr/>
        </p:nvSpPr>
        <p:spPr bwMode="auto">
          <a:xfrm>
            <a:off x="455109" y="1215255"/>
            <a:ext cx="8241235" cy="475173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eaLnBrk="0" hangingPunct="0"/>
            <a:r>
              <a:rPr lang="ru-RU" sz="1800" dirty="0"/>
              <a:t> </a:t>
            </a:r>
            <a:r>
              <a:rPr lang="ru-RU" sz="1800" dirty="0" smtClean="0"/>
              <a:t>                       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«Благоустройство и содержание улично-дорожной  сети»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5" name="Rectangle 45"/>
          <p:cNvSpPr>
            <a:spLocks noChangeArrowheads="1"/>
          </p:cNvSpPr>
          <p:nvPr/>
        </p:nvSpPr>
        <p:spPr bwMode="auto">
          <a:xfrm>
            <a:off x="6930479" y="1272529"/>
            <a:ext cx="17658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r>
              <a:rPr lang="ru-RU" sz="1600" dirty="0">
                <a:latin typeface="PT Astra Serif" pitchFamily="18" charset="-52"/>
              </a:rPr>
              <a:t>115 344 тыс. руб.</a:t>
            </a:r>
          </a:p>
        </p:txBody>
      </p:sp>
      <p:sp>
        <p:nvSpPr>
          <p:cNvPr id="66" name="Rectangle 45"/>
          <p:cNvSpPr>
            <a:spLocks noChangeArrowheads="1"/>
          </p:cNvSpPr>
          <p:nvPr/>
        </p:nvSpPr>
        <p:spPr bwMode="auto">
          <a:xfrm>
            <a:off x="7441098" y="2698861"/>
            <a:ext cx="4848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 smtClean="0">
                <a:latin typeface="PT Astra Serif" pitchFamily="18" charset="-52"/>
              </a:rPr>
              <a:t>115</a:t>
            </a:r>
            <a:endParaRPr lang="ru-RU" sz="1600" dirty="0">
              <a:latin typeface="PT Astra Serif" pitchFamily="18" charset="-52"/>
            </a:endParaRPr>
          </a:p>
        </p:txBody>
      </p:sp>
      <p:sp>
        <p:nvSpPr>
          <p:cNvPr id="67" name="Text Box 28"/>
          <p:cNvSpPr txBox="1">
            <a:spLocks noChangeArrowheads="1"/>
          </p:cNvSpPr>
          <p:nvPr/>
        </p:nvSpPr>
        <p:spPr bwMode="auto">
          <a:xfrm>
            <a:off x="7739045" y="2700826"/>
            <a:ext cx="10128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>
            <a:defPPr>
              <a:defRPr lang="ru-RU"/>
            </a:defPPr>
            <a:lvl1pPr>
              <a:defRPr sz="1600">
                <a:latin typeface="PT Astra Serif" pitchFamily="18" charset="-52"/>
              </a:defRPr>
            </a:lvl1pPr>
          </a:lstStyle>
          <a:p>
            <a:r>
              <a:rPr lang="ru-RU" dirty="0"/>
              <a:t> тыс. руб.</a:t>
            </a:r>
          </a:p>
        </p:txBody>
      </p:sp>
      <p:sp>
        <p:nvSpPr>
          <p:cNvPr id="68" name="Text Box 28"/>
          <p:cNvSpPr txBox="1">
            <a:spLocks noChangeArrowheads="1"/>
          </p:cNvSpPr>
          <p:nvPr/>
        </p:nvSpPr>
        <p:spPr bwMode="auto">
          <a:xfrm>
            <a:off x="7670153" y="3811505"/>
            <a:ext cx="102619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>
                <a:latin typeface="PT Astra Serif" pitchFamily="18" charset="-52"/>
              </a:defRPr>
            </a:lvl1pPr>
          </a:lstStyle>
          <a:p>
            <a:r>
              <a:rPr lang="ru-RU" dirty="0"/>
              <a:t>тыс. руб.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3" name="Rectangle 6"/>
          <p:cNvSpPr>
            <a:spLocks/>
          </p:cNvSpPr>
          <p:nvPr/>
        </p:nvSpPr>
        <p:spPr bwMode="auto">
          <a:xfrm>
            <a:off x="1" y="0"/>
            <a:ext cx="9144000" cy="836712"/>
          </a:xfrm>
          <a:prstGeom prst="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000" dirty="0">
                <a:latin typeface="PT Astra Serif" pitchFamily="18" charset="-52"/>
              </a:rPr>
              <a:t>Расходы бюджета города Кургана </a:t>
            </a:r>
            <a:endParaRPr lang="ru-RU" sz="3000" dirty="0" smtClean="0">
              <a:latin typeface="PT Astra Serif" pitchFamily="18" charset="-52"/>
            </a:endParaRPr>
          </a:p>
          <a:p>
            <a:pPr algn="ctr"/>
            <a:r>
              <a:rPr lang="ru-RU" sz="3000" dirty="0" smtClean="0">
                <a:latin typeface="PT Astra Serif" pitchFamily="18" charset="-52"/>
              </a:rPr>
              <a:t>на </a:t>
            </a:r>
            <a:r>
              <a:rPr lang="ru-RU" sz="3000" dirty="0">
                <a:latin typeface="PT Astra Serif" pitchFamily="18" charset="-52"/>
              </a:rPr>
              <a:t>социальную сферу в </a:t>
            </a:r>
            <a:r>
              <a:rPr lang="ru-RU" sz="3000" dirty="0" smtClean="0">
                <a:latin typeface="PT Astra Serif" pitchFamily="18" charset="-52"/>
              </a:rPr>
              <a:t>2021 </a:t>
            </a:r>
            <a:r>
              <a:rPr lang="ru-RU" sz="3000" dirty="0">
                <a:latin typeface="PT Astra Serif" pitchFamily="18" charset="-52"/>
              </a:rPr>
              <a:t>году</a:t>
            </a:r>
          </a:p>
        </p:txBody>
      </p:sp>
      <p:sp>
        <p:nvSpPr>
          <p:cNvPr id="389125" name="AutoShape 4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9512" y="1906306"/>
            <a:ext cx="4049360" cy="2931315"/>
          </a:xfrm>
          <a:prstGeom prst="actionButtonBlank">
            <a:avLst/>
          </a:prstGeom>
          <a:solidFill>
            <a:srgbClr val="92D7F2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ctr"/>
            <a:r>
              <a:rPr lang="ru-RU" sz="2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3 650,2 </a:t>
            </a:r>
            <a:r>
              <a:rPr lang="ru-RU" sz="2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млн. руб. </a:t>
            </a:r>
            <a:endParaRPr lang="ru-RU" sz="2400" b="1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2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(67%) </a:t>
            </a:r>
            <a:r>
              <a:rPr lang="ru-RU" sz="2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всех </a:t>
            </a:r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расходов бюджета</a:t>
            </a:r>
          </a:p>
        </p:txBody>
      </p:sp>
      <p:sp>
        <p:nvSpPr>
          <p:cNvPr id="3" name="Скругленный прямоугольник 2"/>
          <p:cNvSpPr/>
          <p:nvPr/>
        </p:nvSpPr>
        <p:spPr bwMode="auto">
          <a:xfrm>
            <a:off x="4631907" y="1484784"/>
            <a:ext cx="2448272" cy="1008112"/>
          </a:xfrm>
          <a:prstGeom prst="roundRect">
            <a:avLst/>
          </a:prstGeom>
          <a:solidFill>
            <a:srgbClr val="92D7F2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algn="ctr"/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Расходы </a:t>
            </a:r>
            <a:endParaRPr lang="ru-RU" sz="2000" dirty="0" smtClean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 </a:t>
            </a:r>
            <a:r>
              <a:rPr lang="ru-RU" sz="20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образование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4532240" y="3873583"/>
            <a:ext cx="2704056" cy="1067585"/>
          </a:xfrm>
          <a:prstGeom prst="roundRect">
            <a:avLst/>
          </a:prstGeom>
          <a:solidFill>
            <a:srgbClr val="92D7F2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algn="ctr"/>
            <a:r>
              <a:rPr lang="ru-RU" sz="2000" dirty="0">
                <a:latin typeface="PT Astra Serif" pitchFamily="18" charset="-52"/>
              </a:rPr>
              <a:t>Расходы на физическую </a:t>
            </a:r>
            <a:endParaRPr lang="ru-RU" sz="2000" dirty="0" smtClean="0">
              <a:latin typeface="PT Astra Serif" pitchFamily="18" charset="-52"/>
            </a:endParaRPr>
          </a:p>
          <a:p>
            <a:pPr algn="ctr"/>
            <a:r>
              <a:rPr lang="ru-RU" sz="2000" dirty="0" smtClean="0">
                <a:latin typeface="PT Astra Serif" pitchFamily="18" charset="-52"/>
              </a:rPr>
              <a:t>культуру </a:t>
            </a:r>
            <a:r>
              <a:rPr lang="ru-RU" sz="2000" dirty="0">
                <a:latin typeface="PT Astra Serif" pitchFamily="18" charset="-52"/>
              </a:rPr>
              <a:t>и спорт</a:t>
            </a: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6156176" y="2682757"/>
            <a:ext cx="2589184" cy="1008112"/>
          </a:xfrm>
          <a:prstGeom prst="roundRect">
            <a:avLst/>
          </a:prstGeom>
          <a:solidFill>
            <a:srgbClr val="92D7F2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algn="ctr"/>
            <a:r>
              <a:rPr lang="ru-RU" sz="2000" dirty="0">
                <a:latin typeface="PT Astra Serif" pitchFamily="18" charset="-52"/>
              </a:rPr>
              <a:t>Расходы на </a:t>
            </a:r>
            <a:endParaRPr lang="ru-RU" sz="2000" dirty="0" smtClean="0">
              <a:latin typeface="PT Astra Serif" pitchFamily="18" charset="-52"/>
            </a:endParaRPr>
          </a:p>
          <a:p>
            <a:pPr algn="ctr"/>
            <a:r>
              <a:rPr lang="ru-RU" sz="2000" dirty="0" smtClean="0">
                <a:latin typeface="PT Astra Serif" pitchFamily="18" charset="-52"/>
              </a:rPr>
              <a:t>социальную </a:t>
            </a:r>
          </a:p>
          <a:p>
            <a:pPr algn="ctr"/>
            <a:r>
              <a:rPr lang="ru-RU" sz="2000" dirty="0" smtClean="0">
                <a:latin typeface="PT Astra Serif" pitchFamily="18" charset="-52"/>
              </a:rPr>
              <a:t>поддержку</a:t>
            </a:r>
            <a:endParaRPr lang="ru-RU" sz="2000" dirty="0">
              <a:latin typeface="PT Astra Serif" pitchFamily="18" charset="-52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6297088" y="5235651"/>
            <a:ext cx="2448272" cy="1015258"/>
          </a:xfrm>
          <a:prstGeom prst="roundRect">
            <a:avLst/>
          </a:prstGeom>
          <a:solidFill>
            <a:srgbClr val="92D7F2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algn="ctr"/>
            <a:r>
              <a:rPr lang="ru-RU" sz="2000" dirty="0">
                <a:latin typeface="PT Astra Serif" pitchFamily="18" charset="-52"/>
              </a:rPr>
              <a:t>Расходы на культуру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AutoShape 2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41926" y="1250031"/>
            <a:ext cx="8460145" cy="2255507"/>
          </a:xfrm>
          <a:prstGeom prst="actionButtonBlank">
            <a:avLst/>
          </a:prstGeom>
          <a:solidFill>
            <a:schemeClr val="accent6">
              <a:lumMod val="60000"/>
              <a:lumOff val="40000"/>
              <a:alpha val="62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000" i="1">
              <a:latin typeface="PT Astra Serif" pitchFamily="18" charset="-52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dirty="0">
                <a:latin typeface="PT Astra Serif" pitchFamily="18" charset="-52"/>
              </a:rPr>
              <a:t>Бюджет для граждан</a:t>
            </a: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subTitle" idx="4294967295"/>
          </p:nvPr>
        </p:nvSpPr>
        <p:spPr>
          <a:xfrm>
            <a:off x="363758" y="1392764"/>
            <a:ext cx="8096674" cy="2112774"/>
          </a:xfrm>
        </p:spPr>
        <p:txBody>
          <a:bodyPr/>
          <a:lstStyle/>
          <a:p>
            <a:pPr marL="0" indent="0" algn="ctr" eaLnBrk="1" hangingPunct="1">
              <a:lnSpc>
                <a:spcPct val="150000"/>
              </a:lnSpc>
              <a:buFont typeface="Arial" charset="0"/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Представленная информация предназначена для широкого круга пользователей и будет интересна и полезна жителям города Кургана, так как бюджет затрагивает интересы каждого жителя города. </a:t>
            </a:r>
          </a:p>
          <a:p>
            <a:pPr marL="0" indent="0" algn="ctr" eaLnBrk="1" hangingPunct="1">
              <a:lnSpc>
                <a:spcPct val="150000"/>
              </a:lnSpc>
              <a:buFont typeface="Arial" charset="0"/>
              <a:buNone/>
            </a:pPr>
            <a:endParaRPr lang="ru-RU" sz="1600" i="1" dirty="0" smtClean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648271"/>
            <a:ext cx="3829211" cy="287190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4176131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1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2900" i="1" dirty="0">
              <a:latin typeface="PT Astra Serif" pitchFamily="18" charset="-52"/>
            </a:endParaRPr>
          </a:p>
          <a:p>
            <a:pPr algn="ctr"/>
            <a:r>
              <a:rPr lang="ru-RU" sz="2900" dirty="0">
                <a:latin typeface="PT Astra Serif" pitchFamily="18" charset="-52"/>
              </a:rPr>
              <a:t>Структура расходов бюджета города Кургана </a:t>
            </a:r>
          </a:p>
          <a:p>
            <a:pPr algn="ctr"/>
            <a:r>
              <a:rPr lang="ru-RU" sz="2900" dirty="0">
                <a:latin typeface="PT Astra Serif" pitchFamily="18" charset="-52"/>
              </a:rPr>
              <a:t>на образование в </a:t>
            </a:r>
            <a:r>
              <a:rPr lang="ru-RU" sz="2900" dirty="0" smtClean="0">
                <a:latin typeface="PT Astra Serif" pitchFamily="18" charset="-52"/>
              </a:rPr>
              <a:t>2021 </a:t>
            </a:r>
            <a:r>
              <a:rPr lang="ru-RU" sz="2900" dirty="0">
                <a:latin typeface="PT Astra Serif" pitchFamily="18" charset="-52"/>
              </a:rPr>
              <a:t>году</a:t>
            </a:r>
          </a:p>
          <a:p>
            <a:pPr algn="ctr"/>
            <a:endParaRPr lang="ru-RU" sz="2900" i="1" dirty="0">
              <a:latin typeface="PT Astra Serif" pitchFamily="18" charset="-52"/>
            </a:endParaRPr>
          </a:p>
        </p:txBody>
      </p:sp>
      <p:sp>
        <p:nvSpPr>
          <p:cNvPr id="394246" name="Text Box 27"/>
          <p:cNvSpPr txBox="1">
            <a:spLocks noChangeArrowheads="1"/>
          </p:cNvSpPr>
          <p:nvPr/>
        </p:nvSpPr>
        <p:spPr bwMode="auto">
          <a:xfrm>
            <a:off x="1155153" y="1250018"/>
            <a:ext cx="6553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 smtClean="0">
                <a:latin typeface="PT Astra Serif" pitchFamily="18" charset="-52"/>
              </a:rPr>
              <a:t>3 217,8 </a:t>
            </a:r>
            <a:r>
              <a:rPr lang="ru-RU" sz="2800" b="1" dirty="0">
                <a:latin typeface="PT Astra Serif" pitchFamily="18" charset="-52"/>
              </a:rPr>
              <a:t>млн. руб.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1997085"/>
            <a:ext cx="806462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дошкольное 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образование - 1 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307,2 млн. руб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 (40,6%)</a:t>
            </a:r>
            <a:endParaRPr lang="ru-RU" sz="2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468560" y="2630099"/>
            <a:ext cx="8360443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о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бщее образование - 1 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431,1 млн. руб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 (44,5%)</a:t>
            </a:r>
            <a:endParaRPr lang="ru-RU" sz="2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440" y="3276624"/>
            <a:ext cx="901041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ополнительное образование детей - 380,3 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млн. руб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 (11,8%)</a:t>
            </a:r>
            <a:endParaRPr lang="ru-RU" sz="2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01557" y="3909638"/>
            <a:ext cx="826539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олодежная политика - 48,8 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млн. руб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 (1,5%)</a:t>
            </a:r>
            <a:endParaRPr lang="ru-RU" sz="2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7208" y="4402081"/>
            <a:ext cx="829681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рофессиональная подготовка, переподготовка 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 </a:t>
            </a:r>
          </a:p>
          <a:p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повышение 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квалификации - 5,4 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млн. руб. 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(0,2%)</a:t>
            </a:r>
            <a:endParaRPr lang="ru-RU" sz="2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1455" y="5387769"/>
            <a:ext cx="902839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другие 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вопросы в области образования - 45,0 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млн. руб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. (1,4%)</a:t>
            </a:r>
            <a:endParaRPr lang="ru-RU" sz="2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Минус 7"/>
          <p:cNvSpPr/>
          <p:nvPr/>
        </p:nvSpPr>
        <p:spPr bwMode="auto">
          <a:xfrm>
            <a:off x="107959" y="2137656"/>
            <a:ext cx="289704" cy="246222"/>
          </a:xfrm>
          <a:prstGeom prst="mathMinus">
            <a:avLst/>
          </a:prstGeom>
          <a:solidFill>
            <a:srgbClr val="92D7F2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algn="ctr"/>
            <a:endParaRPr lang="ru-RU" sz="2400" b="1" u="sng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8" name="Минус 17"/>
          <p:cNvSpPr/>
          <p:nvPr/>
        </p:nvSpPr>
        <p:spPr bwMode="auto">
          <a:xfrm>
            <a:off x="91751" y="3445707"/>
            <a:ext cx="289704" cy="246222"/>
          </a:xfrm>
          <a:prstGeom prst="mathMinus">
            <a:avLst/>
          </a:prstGeom>
          <a:solidFill>
            <a:srgbClr val="92D7F2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algn="ctr"/>
            <a:endParaRPr lang="ru-RU" sz="2400" b="1" u="sng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9" name="Минус 18"/>
          <p:cNvSpPr/>
          <p:nvPr/>
        </p:nvSpPr>
        <p:spPr bwMode="auto">
          <a:xfrm>
            <a:off x="107959" y="4065452"/>
            <a:ext cx="289704" cy="246222"/>
          </a:xfrm>
          <a:prstGeom prst="mathMinus">
            <a:avLst/>
          </a:prstGeom>
          <a:solidFill>
            <a:srgbClr val="92D7F2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algn="ctr"/>
            <a:endParaRPr lang="ru-RU" sz="2400" b="1" u="sng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0" name="Минус 19"/>
          <p:cNvSpPr/>
          <p:nvPr/>
        </p:nvSpPr>
        <p:spPr bwMode="auto">
          <a:xfrm>
            <a:off x="107959" y="4582894"/>
            <a:ext cx="289704" cy="250278"/>
          </a:xfrm>
          <a:prstGeom prst="mathMinus">
            <a:avLst/>
          </a:prstGeom>
          <a:solidFill>
            <a:srgbClr val="92D7F2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algn="ctr"/>
            <a:endParaRPr lang="ru-RU" sz="2400" b="1" u="sng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1" name="Минус 20"/>
          <p:cNvSpPr/>
          <p:nvPr/>
        </p:nvSpPr>
        <p:spPr bwMode="auto">
          <a:xfrm>
            <a:off x="91751" y="5568582"/>
            <a:ext cx="289704" cy="246222"/>
          </a:xfrm>
          <a:prstGeom prst="mathMinus">
            <a:avLst/>
          </a:prstGeom>
          <a:solidFill>
            <a:srgbClr val="92D7F2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algn="ctr"/>
            <a:endParaRPr lang="ru-RU" sz="2400" b="1" u="sng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22" name="Минус 21"/>
          <p:cNvSpPr/>
          <p:nvPr/>
        </p:nvSpPr>
        <p:spPr bwMode="auto">
          <a:xfrm>
            <a:off x="91751" y="2784264"/>
            <a:ext cx="289704" cy="246222"/>
          </a:xfrm>
          <a:prstGeom prst="mathMinus">
            <a:avLst/>
          </a:prstGeom>
          <a:solidFill>
            <a:srgbClr val="92D7F2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wrap="none" anchor="ctr"/>
          <a:lstStyle/>
          <a:p>
            <a:pPr algn="ctr"/>
            <a:endParaRPr lang="ru-RU" sz="2400" b="1" u="sng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26249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3" name="Rectangle 38"/>
          <p:cNvSpPr>
            <a:spLocks/>
          </p:cNvSpPr>
          <p:nvPr/>
        </p:nvSpPr>
        <p:spPr bwMode="auto">
          <a:xfrm>
            <a:off x="1" y="0"/>
            <a:ext cx="9144000" cy="809625"/>
          </a:xfrm>
          <a:prstGeom prst="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900" dirty="0">
                <a:latin typeface="PT Astra Serif" pitchFamily="18" charset="-52"/>
              </a:rPr>
              <a:t>Расходы бюджета города Кургана </a:t>
            </a:r>
          </a:p>
          <a:p>
            <a:pPr algn="ctr"/>
            <a:r>
              <a:rPr lang="ru-RU" sz="2900" dirty="0">
                <a:latin typeface="PT Astra Serif" pitchFamily="18" charset="-52"/>
              </a:rPr>
              <a:t>на культуру в </a:t>
            </a:r>
            <a:r>
              <a:rPr lang="ru-RU" sz="2900" dirty="0" smtClean="0">
                <a:latin typeface="PT Astra Serif" pitchFamily="18" charset="-52"/>
              </a:rPr>
              <a:t>2021 </a:t>
            </a:r>
            <a:r>
              <a:rPr lang="ru-RU" sz="2900" dirty="0">
                <a:latin typeface="PT Astra Serif" pitchFamily="18" charset="-52"/>
              </a:rPr>
              <a:t>году</a:t>
            </a:r>
          </a:p>
        </p:txBody>
      </p:sp>
      <p:sp>
        <p:nvSpPr>
          <p:cNvPr id="396294" name="Rectangle 42"/>
          <p:cNvSpPr>
            <a:spLocks/>
          </p:cNvSpPr>
          <p:nvPr/>
        </p:nvSpPr>
        <p:spPr bwMode="auto">
          <a:xfrm>
            <a:off x="215107" y="5781991"/>
            <a:ext cx="8713787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1600" dirty="0">
                <a:latin typeface="PT Astra Serif" pitchFamily="18" charset="-52"/>
              </a:rPr>
              <a:t>Расходы бюджета города направляются на организацию библиотечного обслуживания населения, комплектования и обеспечения сохранности библиотечных фондов, на создание условий для организации досуга населения, организацию и проведение презентаций, фестивалей, выставок и других мероприятий в области культуры.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051720" y="105483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0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94,7 млн. руб.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3336" y="1533383"/>
            <a:ext cx="66646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b="1" u="sng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Предоставление 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субсидий бюджетным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автономным 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учреждениям 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(библиотеки)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531644" y="2227805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41 млн. руб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93336" y="2639526"/>
            <a:ext cx="666466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b="1" u="sng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Предоставление 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субсидий бюджетным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, </a:t>
            </a:r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автономным  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учреждениям </a:t>
            </a:r>
          </a:p>
          <a:p>
            <a:pPr algn="ctr"/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(дворцы, дома культуры)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508452" y="3797172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43,3 млн. руб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24108" y="4111172"/>
            <a:ext cx="666466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600" b="1" u="sng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algn="ctr"/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Прочие мероприятия </a:t>
            </a:r>
          </a:p>
          <a:p>
            <a:pPr algn="ctr"/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области культуры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540637" y="4863656"/>
            <a:ext cx="4572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10,4 млн. руб</a:t>
            </a:r>
            <a:r>
              <a:rPr lang="ru-RU" sz="2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1131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64" name="Rectangle 6"/>
          <p:cNvSpPr>
            <a:spLocks/>
          </p:cNvSpPr>
          <p:nvPr/>
        </p:nvSpPr>
        <p:spPr bwMode="auto">
          <a:xfrm>
            <a:off x="-4801" y="0"/>
            <a:ext cx="9144000" cy="809625"/>
          </a:xfrm>
          <a:prstGeom prst="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900" dirty="0">
                <a:latin typeface="PT Astra Serif" pitchFamily="18" charset="-52"/>
              </a:rPr>
              <a:t>Расходы бюджета города Кургана </a:t>
            </a:r>
          </a:p>
          <a:p>
            <a:pPr algn="ctr"/>
            <a:r>
              <a:rPr lang="ru-RU" sz="2900" dirty="0">
                <a:latin typeface="PT Astra Serif" pitchFamily="18" charset="-52"/>
              </a:rPr>
              <a:t>на социальную политику в </a:t>
            </a:r>
            <a:r>
              <a:rPr lang="ru-RU" sz="2900" dirty="0" smtClean="0">
                <a:latin typeface="PT Astra Serif" pitchFamily="18" charset="-52"/>
              </a:rPr>
              <a:t>2021 </a:t>
            </a:r>
            <a:r>
              <a:rPr lang="ru-RU" sz="2900" dirty="0">
                <a:latin typeface="PT Astra Serif" pitchFamily="18" charset="-52"/>
              </a:rPr>
              <a:t>году</a:t>
            </a:r>
          </a:p>
        </p:txBody>
      </p:sp>
      <p:graphicFrame>
        <p:nvGraphicFramePr>
          <p:cNvPr id="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449049"/>
              </p:ext>
            </p:extLst>
          </p:nvPr>
        </p:nvGraphicFramePr>
        <p:xfrm>
          <a:off x="-159366" y="766894"/>
          <a:ext cx="9298565" cy="6200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54666" name="Rectangle 8"/>
          <p:cNvSpPr>
            <a:spLocks/>
          </p:cNvSpPr>
          <p:nvPr/>
        </p:nvSpPr>
        <p:spPr bwMode="auto">
          <a:xfrm>
            <a:off x="107504" y="3429000"/>
            <a:ext cx="2160587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(поддержка детей-сирот, оставшихся без попечительства родителей, компенсация части родительской платы за содержание в муниципальных образовательных учреждениях)</a:t>
            </a:r>
          </a:p>
        </p:txBody>
      </p:sp>
      <p:sp>
        <p:nvSpPr>
          <p:cNvPr id="454667" name="Rectangle 9"/>
          <p:cNvSpPr>
            <a:spLocks/>
          </p:cNvSpPr>
          <p:nvPr/>
        </p:nvSpPr>
        <p:spPr bwMode="auto">
          <a:xfrm>
            <a:off x="7147790" y="2636639"/>
            <a:ext cx="20177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(равная </a:t>
            </a:r>
            <a:r>
              <a:rPr lang="ru-RU" sz="12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транспортная доступность услуг общественного транспорта для отдельных категорий </a:t>
            </a:r>
            <a:r>
              <a:rPr lang="ru-RU" sz="12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граждан)</a:t>
            </a:r>
            <a:endParaRPr lang="ru-RU" sz="12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987824" y="809625"/>
            <a:ext cx="3329980" cy="792163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900" b="1" dirty="0" smtClean="0">
                <a:latin typeface="PT Astra Serif" pitchFamily="18" charset="-52"/>
              </a:rPr>
              <a:t>226,9 млн. руб</a:t>
            </a:r>
            <a:r>
              <a:rPr lang="ru-RU" sz="3200" b="1" dirty="0" smtClean="0">
                <a:latin typeface="PT Astra Serif" pitchFamily="18" charset="-52"/>
              </a:rPr>
              <a:t>.</a:t>
            </a:r>
            <a:endParaRPr lang="ru-RU" sz="3200" b="1" dirty="0">
              <a:latin typeface="PT Astra Serif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48897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Rectangle 6"/>
          <p:cNvSpPr>
            <a:spLocks/>
          </p:cNvSpPr>
          <p:nvPr/>
        </p:nvSpPr>
        <p:spPr bwMode="auto">
          <a:xfrm>
            <a:off x="0" y="0"/>
            <a:ext cx="9139177" cy="809625"/>
          </a:xfrm>
          <a:prstGeom prst="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900" dirty="0">
                <a:latin typeface="PT Astra Serif" pitchFamily="18" charset="-52"/>
              </a:rPr>
              <a:t>Расходы бюджета города Кургана на национальную экономику в </a:t>
            </a:r>
            <a:r>
              <a:rPr lang="ru-RU" sz="2900" dirty="0" smtClean="0">
                <a:latin typeface="PT Astra Serif" pitchFamily="18" charset="-52"/>
              </a:rPr>
              <a:t>2021 </a:t>
            </a:r>
            <a:r>
              <a:rPr lang="ru-RU" sz="2900" dirty="0">
                <a:latin typeface="PT Astra Serif" pitchFamily="18" charset="-52"/>
              </a:rPr>
              <a:t>году </a:t>
            </a:r>
          </a:p>
        </p:txBody>
      </p:sp>
      <p:graphicFrame>
        <p:nvGraphicFramePr>
          <p:cNvPr id="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194213"/>
              </p:ext>
            </p:extLst>
          </p:nvPr>
        </p:nvGraphicFramePr>
        <p:xfrm>
          <a:off x="2573" y="863034"/>
          <a:ext cx="9204325" cy="598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483768" y="857007"/>
            <a:ext cx="45720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sz="2800" b="1" dirty="0" smtClean="0">
                <a:latin typeface="PT Astra Serif" pitchFamily="18" charset="-52"/>
              </a:rPr>
              <a:t>264,5 млн</a:t>
            </a:r>
            <a:r>
              <a:rPr lang="ru-RU" sz="2800" b="1" dirty="0">
                <a:latin typeface="PT Astra Serif" pitchFamily="18" charset="-52"/>
              </a:rPr>
              <a:t>. руб</a:t>
            </a:r>
            <a:r>
              <a:rPr lang="ru-RU" sz="2800" b="1" dirty="0" smtClean="0">
                <a:latin typeface="PT Astra Serif" pitchFamily="18" charset="-52"/>
              </a:rPr>
              <a:t>.</a:t>
            </a:r>
            <a:endParaRPr lang="ru-RU" sz="2800" b="1" dirty="0">
              <a:latin typeface="PT Astra Serif" pitchFamily="18" charset="-52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 bwMode="auto">
          <a:xfrm>
            <a:off x="4211960" y="5517232"/>
            <a:ext cx="864096" cy="216024"/>
          </a:xfrm>
          <a:prstGeom prst="line">
            <a:avLst/>
          </a:prstGeom>
          <a:solidFill>
            <a:schemeClr val="accent1"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43846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5" name="Rectangle 6"/>
          <p:cNvSpPr>
            <a:spLocks/>
          </p:cNvSpPr>
          <p:nvPr/>
        </p:nvSpPr>
        <p:spPr bwMode="auto">
          <a:xfrm>
            <a:off x="1" y="0"/>
            <a:ext cx="9179690" cy="765175"/>
          </a:xfrm>
          <a:prstGeom prst="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900" dirty="0">
                <a:latin typeface="PT Astra Serif" pitchFamily="18" charset="-52"/>
              </a:rPr>
              <a:t>Структура расходов бюджета города Кургана</a:t>
            </a:r>
          </a:p>
          <a:p>
            <a:pPr algn="ctr"/>
            <a:r>
              <a:rPr lang="ru-RU" sz="2900" dirty="0">
                <a:latin typeface="PT Astra Serif" pitchFamily="18" charset="-52"/>
              </a:rPr>
              <a:t> на благоустройство в </a:t>
            </a:r>
            <a:r>
              <a:rPr lang="ru-RU" sz="2900" dirty="0" smtClean="0">
                <a:latin typeface="PT Astra Serif" pitchFamily="18" charset="-52"/>
              </a:rPr>
              <a:t>2021 </a:t>
            </a:r>
            <a:r>
              <a:rPr lang="ru-RU" sz="2900" dirty="0">
                <a:latin typeface="PT Astra Serif" pitchFamily="18" charset="-52"/>
              </a:rPr>
              <a:t>году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908720"/>
            <a:ext cx="4572000" cy="49398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sz="2900" b="1" dirty="0" smtClean="0">
                <a:latin typeface="PT Astra Serif" pitchFamily="18" charset="-52"/>
              </a:rPr>
              <a:t>159,9 </a:t>
            </a:r>
            <a:r>
              <a:rPr lang="ru-RU" sz="2900" b="1" dirty="0">
                <a:latin typeface="PT Astra Serif" pitchFamily="18" charset="-52"/>
              </a:rPr>
              <a:t>млн</a:t>
            </a:r>
            <a:r>
              <a:rPr lang="ru-RU" sz="2900" b="1" dirty="0" smtClean="0">
                <a:latin typeface="PT Astra Serif" pitchFamily="18" charset="-52"/>
              </a:rPr>
              <a:t>. руб.</a:t>
            </a:r>
            <a:endParaRPr lang="ru-RU" sz="2900" b="1" dirty="0">
              <a:latin typeface="PT Astra Serif" pitchFamily="18" charset="-52"/>
            </a:endParaRP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980875"/>
              </p:ext>
            </p:extLst>
          </p:nvPr>
        </p:nvGraphicFramePr>
        <p:xfrm>
          <a:off x="1" y="873125"/>
          <a:ext cx="9204325" cy="598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69407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5" name="Rectangle 9"/>
          <p:cNvSpPr>
            <a:spLocks noChangeArrowheads="1"/>
          </p:cNvSpPr>
          <p:nvPr/>
        </p:nvSpPr>
        <p:spPr bwMode="auto">
          <a:xfrm>
            <a:off x="-1754188" y="2501900"/>
            <a:ext cx="9144001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sz="1800"/>
          </a:p>
        </p:txBody>
      </p:sp>
      <p:sp>
        <p:nvSpPr>
          <p:cNvPr id="461826" name="Rectangle 22"/>
          <p:cNvSpPr>
            <a:spLocks noChangeArrowheads="1"/>
          </p:cNvSpPr>
          <p:nvPr/>
        </p:nvSpPr>
        <p:spPr bwMode="auto">
          <a:xfrm>
            <a:off x="-1620838" y="2492375"/>
            <a:ext cx="9144001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endParaRPr lang="ru-RU" sz="1800"/>
          </a:p>
        </p:txBody>
      </p:sp>
      <p:sp>
        <p:nvSpPr>
          <p:cNvPr id="461827" name="Text Box 8"/>
          <p:cNvSpPr txBox="1">
            <a:spLocks noChangeArrowheads="1"/>
          </p:cNvSpPr>
          <p:nvPr/>
        </p:nvSpPr>
        <p:spPr bwMode="auto">
          <a:xfrm>
            <a:off x="1187450" y="1484313"/>
            <a:ext cx="6408738" cy="301942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>
                <a:latin typeface="PT Astra Serif" pitchFamily="18" charset="-52"/>
              </a:rPr>
              <a:t>Спасибо за внимание!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836613"/>
          </a:xfrm>
          <a:prstGeom prst="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dirty="0">
                <a:latin typeface="PT Astra Serif" pitchFamily="18" charset="-52"/>
              </a:rPr>
              <a:t>Бюджет для граждан</a:t>
            </a:r>
          </a:p>
        </p:txBody>
      </p:sp>
      <p:sp>
        <p:nvSpPr>
          <p:cNvPr id="163847" name="Text Box 11"/>
          <p:cNvSpPr txBox="1">
            <a:spLocks noChangeArrowheads="1"/>
          </p:cNvSpPr>
          <p:nvPr/>
        </p:nvSpPr>
        <p:spPr bwMode="auto">
          <a:xfrm>
            <a:off x="1936371" y="2934326"/>
            <a:ext cx="4694344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5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Цели бюджета для граждан:</a:t>
            </a:r>
          </a:p>
        </p:txBody>
      </p:sp>
      <p:sp>
        <p:nvSpPr>
          <p:cNvPr id="163850" name="Rectangle 14"/>
          <p:cNvSpPr>
            <a:spLocks noChangeArrowheads="1"/>
          </p:cNvSpPr>
          <p:nvPr/>
        </p:nvSpPr>
        <p:spPr bwMode="auto">
          <a:xfrm>
            <a:off x="2198796" y="3693815"/>
            <a:ext cx="5400600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500" dirty="0" smtClean="0">
                <a:solidFill>
                  <a:srgbClr val="103958"/>
                </a:solidFill>
                <a:latin typeface="PT Astra Serif" pitchFamily="18" charset="-52"/>
              </a:rPr>
              <a:t>взаимодействие </a:t>
            </a:r>
            <a:r>
              <a:rPr lang="ru-RU" sz="2500" dirty="0">
                <a:solidFill>
                  <a:srgbClr val="103958"/>
                </a:solidFill>
                <a:latin typeface="PT Astra Serif" pitchFamily="18" charset="-52"/>
              </a:rPr>
              <a:t>власти и </a:t>
            </a:r>
          </a:p>
          <a:p>
            <a:r>
              <a:rPr lang="ru-RU" sz="2500" dirty="0" smtClean="0">
                <a:solidFill>
                  <a:srgbClr val="103958"/>
                </a:solidFill>
                <a:latin typeface="PT Astra Serif" pitchFamily="18" charset="-52"/>
              </a:rPr>
              <a:t>граждан, </a:t>
            </a:r>
            <a:r>
              <a:rPr lang="ru-RU" sz="2500" dirty="0">
                <a:solidFill>
                  <a:srgbClr val="103958"/>
                </a:solidFill>
                <a:latin typeface="PT Astra Serif" pitchFamily="18" charset="-52"/>
              </a:rPr>
              <a:t>общественный </a:t>
            </a:r>
            <a:r>
              <a:rPr lang="ru-RU" sz="2500" dirty="0" smtClean="0">
                <a:solidFill>
                  <a:srgbClr val="103958"/>
                </a:solidFill>
                <a:latin typeface="PT Astra Serif" pitchFamily="18" charset="-52"/>
              </a:rPr>
              <a:t>контроль;</a:t>
            </a:r>
            <a:endParaRPr lang="ru-RU" sz="2500" dirty="0">
              <a:solidFill>
                <a:srgbClr val="103958"/>
              </a:solidFill>
              <a:latin typeface="PT Astra Serif" pitchFamily="18" charset="-52"/>
            </a:endParaRPr>
          </a:p>
        </p:txBody>
      </p:sp>
      <p:sp>
        <p:nvSpPr>
          <p:cNvPr id="163851" name="Rectangle 15"/>
          <p:cNvSpPr>
            <a:spLocks noChangeArrowheads="1"/>
          </p:cNvSpPr>
          <p:nvPr/>
        </p:nvSpPr>
        <p:spPr bwMode="auto">
          <a:xfrm>
            <a:off x="2198796" y="4639040"/>
            <a:ext cx="4572000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 dirty="0" smtClean="0">
                <a:solidFill>
                  <a:srgbClr val="103958"/>
                </a:solidFill>
                <a:latin typeface="PT Astra Serif" pitchFamily="18" charset="-52"/>
              </a:rPr>
              <a:t>повышение </a:t>
            </a:r>
            <a:r>
              <a:rPr lang="ru-RU" sz="2500" dirty="0">
                <a:solidFill>
                  <a:srgbClr val="103958"/>
                </a:solidFill>
                <a:latin typeface="PT Astra Serif" pitchFamily="18" charset="-52"/>
              </a:rPr>
              <a:t>финансовой </a:t>
            </a:r>
          </a:p>
          <a:p>
            <a:r>
              <a:rPr lang="ru-RU" sz="2500" dirty="0">
                <a:solidFill>
                  <a:srgbClr val="103958"/>
                </a:solidFill>
                <a:latin typeface="PT Astra Serif" pitchFamily="18" charset="-52"/>
              </a:rPr>
              <a:t>грамотности </a:t>
            </a:r>
            <a:r>
              <a:rPr lang="ru-RU" sz="2500" dirty="0" smtClean="0">
                <a:solidFill>
                  <a:srgbClr val="103958"/>
                </a:solidFill>
                <a:latin typeface="PT Astra Serif" pitchFamily="18" charset="-52"/>
              </a:rPr>
              <a:t>населения;</a:t>
            </a:r>
            <a:endParaRPr lang="ru-RU" sz="2500" dirty="0">
              <a:solidFill>
                <a:srgbClr val="103958"/>
              </a:solidFill>
              <a:latin typeface="PT Astra Serif" pitchFamily="18" charset="-52"/>
            </a:endParaRPr>
          </a:p>
        </p:txBody>
      </p:sp>
      <p:sp>
        <p:nvSpPr>
          <p:cNvPr id="163852" name="Rectangle 16"/>
          <p:cNvSpPr>
            <a:spLocks noChangeArrowheads="1"/>
          </p:cNvSpPr>
          <p:nvPr/>
        </p:nvSpPr>
        <p:spPr bwMode="auto">
          <a:xfrm>
            <a:off x="2198796" y="5549253"/>
            <a:ext cx="5728912" cy="86177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500" dirty="0">
                <a:solidFill>
                  <a:srgbClr val="103958"/>
                </a:solidFill>
                <a:latin typeface="PT Astra Serif" pitchFamily="18" charset="-52"/>
              </a:rPr>
              <a:t>в доступной и понятной форме показать основные параметры бюджета </a:t>
            </a:r>
            <a:r>
              <a:rPr lang="ru-RU" sz="2500" dirty="0" smtClean="0">
                <a:solidFill>
                  <a:srgbClr val="103958"/>
                </a:solidFill>
                <a:latin typeface="PT Astra Serif" pitchFamily="18" charset="-52"/>
              </a:rPr>
              <a:t>города.</a:t>
            </a:r>
            <a:endParaRPr lang="ru-RU" sz="2500" dirty="0">
              <a:solidFill>
                <a:srgbClr val="103958"/>
              </a:solidFill>
              <a:latin typeface="PT Astra Serif" pitchFamily="18" charset="-52"/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1115616" y="1291177"/>
            <a:ext cx="6912768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500" b="1" u="sng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Бюджет для граждан</a:t>
            </a:r>
            <a:r>
              <a:rPr lang="ru-RU" sz="25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– </a:t>
            </a:r>
            <a:r>
              <a:rPr lang="ru-RU" sz="25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это основные положения главного финансового документа города Кургана на предстоящие три года: 2021, 2022 и 2023.</a:t>
            </a:r>
            <a:endParaRPr lang="ru-RU" sz="25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9" name="Пятиугольник 8"/>
          <p:cNvSpPr/>
          <p:nvPr/>
        </p:nvSpPr>
        <p:spPr bwMode="auto">
          <a:xfrm>
            <a:off x="1475656" y="3992069"/>
            <a:ext cx="586648" cy="288032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reezing" dir="t">
              <a:rot lat="0" lon="0" rev="2400000"/>
            </a:lightRig>
          </a:scene3d>
          <a:sp3d prstMaterial="softEdge"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Пятиугольник 22"/>
          <p:cNvSpPr/>
          <p:nvPr/>
        </p:nvSpPr>
        <p:spPr bwMode="auto">
          <a:xfrm>
            <a:off x="1475656" y="4923593"/>
            <a:ext cx="586648" cy="292668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reezing" dir="t">
              <a:rot lat="0" lon="0" rev="2400000"/>
            </a:lightRig>
          </a:scene3d>
          <a:sp3d prstMaterial="softEdge"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" name="Пятиугольник 23"/>
          <p:cNvSpPr/>
          <p:nvPr/>
        </p:nvSpPr>
        <p:spPr bwMode="auto">
          <a:xfrm>
            <a:off x="1475656" y="5859753"/>
            <a:ext cx="586648" cy="288032"/>
          </a:xfrm>
          <a:prstGeom prst="homePlat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freezing" dir="t">
              <a:rot lat="0" lon="0" rev="2400000"/>
            </a:lightRig>
          </a:scene3d>
          <a:sp3d prstMaterial="softEdge"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798512"/>
          </a:xfrm>
          <a:prstGeom prst="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000" i="1">
              <a:latin typeface="PT Astra Serif" pitchFamily="18" charset="-52"/>
            </a:endParaRPr>
          </a:p>
        </p:txBody>
      </p:sp>
      <p:sp>
        <p:nvSpPr>
          <p:cNvPr id="16487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65180" y="43543"/>
            <a:ext cx="6826452" cy="747713"/>
          </a:xfrm>
        </p:spPr>
        <p:txBody>
          <a:bodyPr/>
          <a:lstStyle/>
          <a:p>
            <a:pPr algn="ctr" eaLnBrk="1" hangingPunct="1"/>
            <a:r>
              <a:rPr lang="ru-RU" sz="3600" kern="1200" dirty="0" smtClean="0">
                <a:solidFill>
                  <a:schemeClr val="tx1"/>
                </a:solidFill>
                <a:latin typeface="PT Astra Serif" pitchFamily="18" charset="-52"/>
                <a:ea typeface="+mn-ea"/>
                <a:cs typeface="+mn-cs"/>
              </a:rPr>
              <a:t>Что такое бюджет?</a:t>
            </a:r>
            <a:endParaRPr lang="ru-RU" sz="3600" kern="1200" dirty="0">
              <a:solidFill>
                <a:schemeClr val="tx1"/>
              </a:solidFill>
              <a:latin typeface="PT Astra Serif" pitchFamily="18" charset="-52"/>
              <a:ea typeface="+mn-ea"/>
              <a:cs typeface="+mn-cs"/>
            </a:endParaRPr>
          </a:p>
        </p:txBody>
      </p:sp>
      <p:sp>
        <p:nvSpPr>
          <p:cNvPr id="164872" name="Line 14"/>
          <p:cNvSpPr>
            <a:spLocks noChangeShapeType="1"/>
          </p:cNvSpPr>
          <p:nvPr/>
        </p:nvSpPr>
        <p:spPr bwMode="auto">
          <a:xfrm>
            <a:off x="9036050" y="2276475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64873" name="Rectangle 17"/>
          <p:cNvSpPr>
            <a:spLocks noChangeArrowheads="1"/>
          </p:cNvSpPr>
          <p:nvPr/>
        </p:nvSpPr>
        <p:spPr bwMode="auto">
          <a:xfrm>
            <a:off x="1086337" y="2295180"/>
            <a:ext cx="6768752" cy="78458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b" anchorCtr="1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соответствии со статьей 15 Бюджетного Кодекса РФ «Бюджет муниципального образования (местный бюджет) предназначен для исполнения расходных обязательств муниципального образования</a:t>
            </a:r>
            <a: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».</a:t>
            </a:r>
            <a:endParaRPr lang="ru-RU" sz="16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64874" name="Rectangle 20"/>
          <p:cNvSpPr>
            <a:spLocks noChangeArrowheads="1"/>
          </p:cNvSpPr>
          <p:nvPr/>
        </p:nvSpPr>
        <p:spPr bwMode="auto">
          <a:xfrm>
            <a:off x="266699" y="966282"/>
            <a:ext cx="8716578" cy="1152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PT Astra Serif" pitchFamily="18" charset="-52"/>
              </a:rPr>
              <a:t>Слово «бюджет» заимствовано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PT Astra Serif" pitchFamily="18" charset="-52"/>
              </a:rPr>
              <a:t>из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PT Astra Serif" pitchFamily="18" charset="-52"/>
              </a:rPr>
              <a:t>английского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PT Astra Serif" pitchFamily="18" charset="-52"/>
              </a:rPr>
              <a:t>языка. </a:t>
            </a:r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  <a:latin typeface="PT Astra Serif" pitchFamily="18" charset="-52"/>
              </a:rPr>
              <a:t>В Англии 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PT Astra Serif" pitchFamily="18" charset="-52"/>
              </a:rPr>
              <a:t>в старину канцлер казначейства приносил ежегодно в парламент мешок с деньгами и произносил речь, которая собственно и называлась старинным нормандским словом "</a:t>
            </a:r>
            <a:r>
              <a:rPr lang="ru-RU" sz="1800" b="1" dirty="0" err="1">
                <a:solidFill>
                  <a:schemeClr val="accent2">
                    <a:lumMod val="75000"/>
                  </a:schemeClr>
                </a:solidFill>
                <a:latin typeface="PT Astra Serif" pitchFamily="18" charset="-52"/>
              </a:rPr>
              <a:t>Budget</a:t>
            </a:r>
            <a:r>
              <a:rPr lang="ru-RU" sz="1800" b="1" dirty="0">
                <a:solidFill>
                  <a:schemeClr val="accent2">
                    <a:lumMod val="75000"/>
                  </a:schemeClr>
                </a:solidFill>
                <a:latin typeface="PT Astra Serif" pitchFamily="18" charset="-52"/>
              </a:rPr>
              <a:t>" (т. е. кожаный мешок).</a:t>
            </a: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133444" y="4773366"/>
            <a:ext cx="4392488" cy="1369885"/>
          </a:xfrm>
          <a:prstGeom prst="roundRect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4" name="Rectangle 24"/>
          <p:cNvSpPr>
            <a:spLocks noChangeArrowheads="1"/>
          </p:cNvSpPr>
          <p:nvPr/>
        </p:nvSpPr>
        <p:spPr bwMode="auto">
          <a:xfrm>
            <a:off x="266699" y="4910418"/>
            <a:ext cx="4288033" cy="1077218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Налоговые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 </a:t>
            </a: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неналоговые платежи, финансовая помощь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из вышестоящих бюджетов. Состав источников доходов местного бюджета определяется  Бюджетным Кодексом Российской Федерации.         </a:t>
            </a: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4678406" y="4779759"/>
            <a:ext cx="4392488" cy="1369885"/>
          </a:xfrm>
          <a:prstGeom prst="roundRect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eaLnBrk="0" hangingPunct="0"/>
            <a:endParaRPr lang="ru-RU" sz="1800"/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5032721" y="4815978"/>
            <a:ext cx="3683857" cy="1101840"/>
          </a:xfrm>
          <a:prstGeom prst="rect">
            <a:avLst/>
          </a:prstGeom>
          <a:noFill/>
          <a:ln w="222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400" dirty="0" smtClean="0">
              <a:latin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Расходы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местного бюджета определены Федеральным Законом «Об  общих принципах организации местного самоуправления в РФ».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94666" y="3186580"/>
            <a:ext cx="2348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БЮДЖЕТ</a:t>
            </a:r>
            <a:endParaRPr lang="ru-RU" sz="32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417436" y="3873847"/>
            <a:ext cx="2348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Доходы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084168" y="3884487"/>
            <a:ext cx="23487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Расходы</a:t>
            </a:r>
            <a:endParaRPr lang="ru-RU" sz="3200" dirty="0"/>
          </a:p>
        </p:txBody>
      </p:sp>
      <p:cxnSp>
        <p:nvCxnSpPr>
          <p:cNvPr id="4" name="Прямая со стрелкой 3"/>
          <p:cNvCxnSpPr/>
          <p:nvPr/>
        </p:nvCxnSpPr>
        <p:spPr bwMode="auto">
          <a:xfrm flipH="1">
            <a:off x="2591819" y="3642581"/>
            <a:ext cx="885614" cy="360040"/>
          </a:xfrm>
          <a:prstGeom prst="straightConnector1">
            <a:avLst/>
          </a:prstGeom>
          <a:solidFill>
            <a:schemeClr val="accent1"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Прямая со стрелкой 5"/>
          <p:cNvCxnSpPr/>
          <p:nvPr/>
        </p:nvCxnSpPr>
        <p:spPr bwMode="auto">
          <a:xfrm>
            <a:off x="5364088" y="3645185"/>
            <a:ext cx="792088" cy="360040"/>
          </a:xfrm>
          <a:prstGeom prst="straightConnector1">
            <a:avLst/>
          </a:prstGeom>
          <a:solidFill>
            <a:schemeClr val="accent1">
              <a:alpha val="7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937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i="1" dirty="0">
                <a:latin typeface="PT Astra Serif" pitchFamily="18" charset="-52"/>
              </a:rPr>
              <a:t>    </a:t>
            </a:r>
            <a:r>
              <a:rPr lang="ru-RU" sz="3200" dirty="0">
                <a:latin typeface="PT Astra Serif" pitchFamily="18" charset="-52"/>
              </a:rPr>
              <a:t>Основания для формирования </a:t>
            </a:r>
            <a:r>
              <a:rPr lang="ru-RU" sz="3200" dirty="0" smtClean="0">
                <a:latin typeface="PT Astra Serif" pitchFamily="18" charset="-52"/>
              </a:rPr>
              <a:t>бюджета:</a:t>
            </a:r>
            <a:endParaRPr lang="ru-RU" sz="3200" dirty="0">
              <a:latin typeface="PT Astra Serif" pitchFamily="18" charset="-52"/>
            </a:endParaRPr>
          </a:p>
        </p:txBody>
      </p:sp>
      <p:sp>
        <p:nvSpPr>
          <p:cNvPr id="165894" name="Rectangle 552"/>
          <p:cNvSpPr>
            <a:spLocks noChangeArrowheads="1"/>
          </p:cNvSpPr>
          <p:nvPr/>
        </p:nvSpPr>
        <p:spPr bwMode="auto">
          <a:xfrm>
            <a:off x="395288" y="5300663"/>
            <a:ext cx="14081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600">
              <a:latin typeface="Times New Roman" pitchFamily="18" charset="0"/>
            </a:endParaRPr>
          </a:p>
        </p:txBody>
      </p:sp>
      <p:sp>
        <p:nvSpPr>
          <p:cNvPr id="165895" name="Rectangle 557"/>
          <p:cNvSpPr>
            <a:spLocks noChangeArrowheads="1"/>
          </p:cNvSpPr>
          <p:nvPr/>
        </p:nvSpPr>
        <p:spPr bwMode="auto">
          <a:xfrm>
            <a:off x="1897063" y="5849938"/>
            <a:ext cx="666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65896" name="Rectangle 558"/>
          <p:cNvSpPr>
            <a:spLocks noChangeArrowheads="1"/>
          </p:cNvSpPr>
          <p:nvPr/>
        </p:nvSpPr>
        <p:spPr bwMode="auto">
          <a:xfrm>
            <a:off x="1417638" y="6091238"/>
            <a:ext cx="60325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65897" name="Rectangle 564"/>
          <p:cNvSpPr>
            <a:spLocks noChangeArrowheads="1"/>
          </p:cNvSpPr>
          <p:nvPr/>
        </p:nvSpPr>
        <p:spPr bwMode="auto">
          <a:xfrm>
            <a:off x="3702050" y="5849938"/>
            <a:ext cx="666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65898" name="Rectangle 571"/>
          <p:cNvSpPr>
            <a:spLocks noChangeArrowheads="1"/>
          </p:cNvSpPr>
          <p:nvPr/>
        </p:nvSpPr>
        <p:spPr bwMode="auto">
          <a:xfrm>
            <a:off x="4965700" y="6134100"/>
            <a:ext cx="9032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65899" name="Rectangle 572"/>
          <p:cNvSpPr>
            <a:spLocks noChangeArrowheads="1"/>
          </p:cNvSpPr>
          <p:nvPr/>
        </p:nvSpPr>
        <p:spPr bwMode="auto">
          <a:xfrm>
            <a:off x="5645150" y="6094413"/>
            <a:ext cx="666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65900" name="Rectangle 573"/>
          <p:cNvSpPr>
            <a:spLocks noChangeArrowheads="1"/>
          </p:cNvSpPr>
          <p:nvPr/>
        </p:nvSpPr>
        <p:spPr bwMode="auto">
          <a:xfrm>
            <a:off x="7164388" y="5445125"/>
            <a:ext cx="15843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65901" name="Rectangle 577"/>
          <p:cNvSpPr>
            <a:spLocks noChangeArrowheads="1"/>
          </p:cNvSpPr>
          <p:nvPr/>
        </p:nvSpPr>
        <p:spPr bwMode="auto">
          <a:xfrm>
            <a:off x="8280410" y="5573569"/>
            <a:ext cx="66675" cy="29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165902" name="Rectangle 580"/>
          <p:cNvSpPr>
            <a:spLocks noChangeArrowheads="1"/>
          </p:cNvSpPr>
          <p:nvPr/>
        </p:nvSpPr>
        <p:spPr bwMode="auto">
          <a:xfrm>
            <a:off x="755576" y="2555804"/>
            <a:ext cx="8294197" cy="3603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</a:rPr>
              <a:t>2.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</a:rPr>
              <a:t>Основные направления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</a:rPr>
              <a:t>бюджетной и налоговой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</a:rPr>
              <a:t>политики.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PT Astra Serif" pitchFamily="18" charset="-52"/>
            </a:endParaRPr>
          </a:p>
          <a:p>
            <a:endParaRPr lang="ru-RU" sz="1800" b="1" dirty="0">
              <a:solidFill>
                <a:srgbClr val="800000"/>
              </a:solidFill>
              <a:latin typeface="PT Astra Serif" pitchFamily="18" charset="-52"/>
            </a:endParaRPr>
          </a:p>
        </p:txBody>
      </p:sp>
      <p:sp>
        <p:nvSpPr>
          <p:cNvPr id="165904" name="Rectangle 586"/>
          <p:cNvSpPr>
            <a:spLocks noChangeArrowheads="1"/>
          </p:cNvSpPr>
          <p:nvPr/>
        </p:nvSpPr>
        <p:spPr bwMode="auto">
          <a:xfrm>
            <a:off x="755576" y="1548739"/>
            <a:ext cx="74169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</a:rPr>
              <a:t>1.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</a:rPr>
              <a:t>Бюджетное послание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</a:rPr>
              <a:t>Президента Российской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</a:rPr>
              <a:t>Федерации.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PT Astra Serif" pitchFamily="18" charset="-52"/>
            </a:endParaRPr>
          </a:p>
        </p:txBody>
      </p:sp>
      <p:sp>
        <p:nvSpPr>
          <p:cNvPr id="165908" name="Rectangle 102"/>
          <p:cNvSpPr>
            <a:spLocks noChangeArrowheads="1"/>
          </p:cNvSpPr>
          <p:nvPr/>
        </p:nvSpPr>
        <p:spPr bwMode="auto">
          <a:xfrm>
            <a:off x="708043" y="3594913"/>
            <a:ext cx="8465241" cy="2873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</a:rPr>
              <a:t>3.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</a:rPr>
              <a:t>Прогноз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</a:rPr>
              <a:t>социально-экономического развития г.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</a:rPr>
              <a:t>Кургана.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PT Astra Serif" pitchFamily="18" charset="-52"/>
            </a:endParaRPr>
          </a:p>
        </p:txBody>
      </p:sp>
      <p:sp>
        <p:nvSpPr>
          <p:cNvPr id="165909" name="Rectangle 103"/>
          <p:cNvSpPr>
            <a:spLocks noChangeArrowheads="1"/>
          </p:cNvSpPr>
          <p:nvPr/>
        </p:nvSpPr>
        <p:spPr bwMode="auto">
          <a:xfrm>
            <a:off x="708043" y="4289962"/>
            <a:ext cx="6371669" cy="358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</a:rPr>
              <a:t>4.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</a:rPr>
              <a:t>Муниципальные программы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</a:rPr>
              <a:t>г.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</a:rPr>
              <a:t>Кургана.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PT Astra Serif" pitchFamily="18" charset="-52"/>
            </a:endParaRPr>
          </a:p>
        </p:txBody>
      </p:sp>
      <p:sp>
        <p:nvSpPr>
          <p:cNvPr id="165910" name="Rectangle 104"/>
          <p:cNvSpPr>
            <a:spLocks noChangeArrowheads="1"/>
          </p:cNvSpPr>
          <p:nvPr/>
        </p:nvSpPr>
        <p:spPr bwMode="auto">
          <a:xfrm>
            <a:off x="708043" y="4973906"/>
            <a:ext cx="339025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</a:rPr>
              <a:t>5. Б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PT Astra Serif" pitchFamily="18" charset="-52"/>
              </a:rPr>
              <a:t>юджетный прогноз.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PT Astra Serif" pitchFamily="18" charset="-5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4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980505"/>
          </a:xfrm>
          <a:prstGeom prst="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dirty="0">
                <a:latin typeface="PT Astra Serif" pitchFamily="18" charset="-52"/>
              </a:rPr>
              <a:t>Основные характеристики бюджета </a:t>
            </a:r>
            <a:endParaRPr lang="ru-RU" sz="3200" dirty="0" smtClean="0">
              <a:latin typeface="PT Astra Serif" pitchFamily="18" charset="-52"/>
            </a:endParaRPr>
          </a:p>
          <a:p>
            <a:pPr algn="ctr"/>
            <a:r>
              <a:rPr lang="ru-RU" sz="3200" dirty="0" smtClean="0">
                <a:latin typeface="PT Astra Serif" pitchFamily="18" charset="-52"/>
              </a:rPr>
              <a:t>города </a:t>
            </a:r>
            <a:r>
              <a:rPr lang="ru-RU" sz="3200" dirty="0">
                <a:latin typeface="PT Astra Serif" pitchFamily="18" charset="-52"/>
              </a:rPr>
              <a:t>Кургана (</a:t>
            </a:r>
            <a:r>
              <a:rPr lang="ru-RU" sz="3200" dirty="0" smtClean="0">
                <a:latin typeface="PT Astra Serif" pitchFamily="18" charset="-52"/>
              </a:rPr>
              <a:t>2019-2023 </a:t>
            </a:r>
            <a:r>
              <a:rPr lang="ru-RU" sz="3200" dirty="0">
                <a:latin typeface="PT Astra Serif" pitchFamily="18" charset="-52"/>
              </a:rPr>
              <a:t>гг</a:t>
            </a:r>
            <a:r>
              <a:rPr lang="ru-RU" sz="3200" dirty="0" smtClean="0">
                <a:latin typeface="PT Astra Serif" pitchFamily="18" charset="-52"/>
              </a:rPr>
              <a:t>.), </a:t>
            </a:r>
            <a:r>
              <a:rPr lang="ru-RU" sz="3200" dirty="0">
                <a:latin typeface="PT Astra Serif" pitchFamily="18" charset="-52"/>
              </a:rPr>
              <a:t>млн. руб.</a:t>
            </a:r>
          </a:p>
        </p:txBody>
      </p:sp>
      <p:graphicFrame>
        <p:nvGraphicFramePr>
          <p:cNvPr id="22528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8232151"/>
              </p:ext>
            </p:extLst>
          </p:nvPr>
        </p:nvGraphicFramePr>
        <p:xfrm>
          <a:off x="-55563" y="981075"/>
          <a:ext cx="9191626" cy="553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" name="Worksheet" r:id="rId3" imgW="11220390" imgH="6257925" progId="Excel.Sheet.8">
                  <p:embed/>
                </p:oleObj>
              </mc:Choice>
              <mc:Fallback>
                <p:oleObj name="Worksheet" r:id="rId3" imgW="11220390" imgH="6257925" progId="Excel.Sheet.8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5563" y="981075"/>
                        <a:ext cx="9191626" cy="553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31840" y="4293096"/>
            <a:ext cx="184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987824" y="4221088"/>
            <a:ext cx="1847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5500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Прямоугольник 11"/>
          <p:cNvSpPr>
            <a:spLocks noChangeArrowheads="1"/>
          </p:cNvSpPr>
          <p:nvPr/>
        </p:nvSpPr>
        <p:spPr bwMode="auto">
          <a:xfrm>
            <a:off x="-1" y="0"/>
            <a:ext cx="9144000" cy="765175"/>
          </a:xfrm>
          <a:prstGeom prst="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spcBef>
                <a:spcPts val="1300"/>
              </a:spcBef>
              <a:buFont typeface="Arial" charset="0"/>
              <a:buNone/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Основные расходы бюджета, утвержденные бюджетным законодательством Российской Федерации</a:t>
            </a:r>
          </a:p>
        </p:txBody>
      </p:sp>
      <p:sp>
        <p:nvSpPr>
          <p:cNvPr id="168967" name="Rectangle 686"/>
          <p:cNvSpPr>
            <a:spLocks noChangeArrowheads="1"/>
          </p:cNvSpPr>
          <p:nvPr/>
        </p:nvSpPr>
        <p:spPr bwMode="auto">
          <a:xfrm>
            <a:off x="394996" y="5947659"/>
            <a:ext cx="8424862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«Общегосударственные  вопросы»,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том числе</a:t>
            </a: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расходы на общегородские мероприятия, расходы на исполнение судебных решений, на создание резервов.</a:t>
            </a:r>
            <a:endParaRPr lang="ru-RU" sz="16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68968" name="Rectangle 23343"/>
          <p:cNvSpPr>
            <a:spLocks noChangeArrowheads="1"/>
          </p:cNvSpPr>
          <p:nvPr/>
        </p:nvSpPr>
        <p:spPr bwMode="auto">
          <a:xfrm>
            <a:off x="537316" y="5428983"/>
            <a:ext cx="8389145" cy="483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100" dirty="0">
              <a:latin typeface="Times New Roman" pitchFamily="18" charset="0"/>
            </a:endParaRPr>
          </a:p>
        </p:txBody>
      </p:sp>
      <p:sp>
        <p:nvSpPr>
          <p:cNvPr id="168969" name="Rectangle 23339"/>
          <p:cNvSpPr>
            <a:spLocks noChangeArrowheads="1"/>
          </p:cNvSpPr>
          <p:nvPr/>
        </p:nvSpPr>
        <p:spPr bwMode="auto">
          <a:xfrm>
            <a:off x="397941" y="4142389"/>
            <a:ext cx="8424863" cy="359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«Культура, кинематография»: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расходы на содержание домов культуры, библиотек и других учреждений культуры, проведение различных культурных мероприятий.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6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«Социальная политика»,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том числе субсидии и субвенции на осуществление переданных государственных полномочий по социальной поддержке граждан, льготный проезд граждан.</a:t>
            </a:r>
          </a:p>
        </p:txBody>
      </p:sp>
      <p:sp>
        <p:nvSpPr>
          <p:cNvPr id="168970" name="Rectangle 23351"/>
          <p:cNvSpPr>
            <a:spLocks noChangeArrowheads="1"/>
          </p:cNvSpPr>
          <p:nvPr/>
        </p:nvSpPr>
        <p:spPr bwMode="auto">
          <a:xfrm>
            <a:off x="428043" y="3439988"/>
            <a:ext cx="8424863" cy="359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r>
              <a:rPr lang="ru-RU" sz="16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«Образование</a:t>
            </a: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»: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расходы на содержание детских дошкольных учреждений, школ города, на молодежную политику и оздоровление детей.</a:t>
            </a:r>
          </a:p>
          <a:p>
            <a:pPr>
              <a:spcBef>
                <a:spcPct val="20000"/>
              </a:spcBef>
            </a:pPr>
            <a:endParaRPr lang="ru-RU" sz="1600" b="1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168971" name="Rectangle 715"/>
          <p:cNvSpPr>
            <a:spLocks noChangeArrowheads="1"/>
          </p:cNvSpPr>
          <p:nvPr/>
        </p:nvSpPr>
        <p:spPr bwMode="auto">
          <a:xfrm>
            <a:off x="410184" y="1018377"/>
            <a:ext cx="8460582" cy="34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«Национальная безопасность и правоохранительная деятельность»,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том числе мероприятия по предупреждению и устранению чрезвычайных ситуаций.</a:t>
            </a:r>
          </a:p>
        </p:txBody>
      </p:sp>
      <p:sp>
        <p:nvSpPr>
          <p:cNvPr id="168972" name="Rectangle 23337"/>
          <p:cNvSpPr>
            <a:spLocks noChangeArrowheads="1"/>
          </p:cNvSpPr>
          <p:nvPr/>
        </p:nvSpPr>
        <p:spPr bwMode="auto">
          <a:xfrm>
            <a:off x="359568" y="3042641"/>
            <a:ext cx="84248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«Охрана окружающей среды»: 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проведение экологических мероприятий.</a:t>
            </a:r>
          </a:p>
        </p:txBody>
      </p:sp>
      <p:sp>
        <p:nvSpPr>
          <p:cNvPr id="168973" name="Rectangle 23355"/>
          <p:cNvSpPr>
            <a:spLocks noChangeArrowheads="1"/>
          </p:cNvSpPr>
          <p:nvPr/>
        </p:nvSpPr>
        <p:spPr bwMode="auto">
          <a:xfrm>
            <a:off x="394994" y="2155321"/>
            <a:ext cx="8442721" cy="437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«Жилищно-коммунальное хозяйство»,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том числе обеспечение мероприятий по переселению граждан из аварийного жилищного фонда, расходы на содержание и ремонт объектов благоустройства (уличное освещение, уборка города), расходы на капитальное строительство.</a:t>
            </a:r>
          </a:p>
        </p:txBody>
      </p:sp>
      <p:sp>
        <p:nvSpPr>
          <p:cNvPr id="168974" name="Rectangle 23335"/>
          <p:cNvSpPr>
            <a:spLocks noChangeArrowheads="1"/>
          </p:cNvSpPr>
          <p:nvPr/>
        </p:nvSpPr>
        <p:spPr bwMode="auto">
          <a:xfrm>
            <a:off x="426679" y="1735294"/>
            <a:ext cx="844508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«Национальная экономика»,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том числе расходы на содержание и ремонт дорожной сети.</a:t>
            </a:r>
          </a:p>
        </p:txBody>
      </p:sp>
      <p:sp>
        <p:nvSpPr>
          <p:cNvPr id="168975" name="Rectangle 23349"/>
          <p:cNvSpPr>
            <a:spLocks noChangeArrowheads="1"/>
          </p:cNvSpPr>
          <p:nvPr/>
        </p:nvSpPr>
        <p:spPr bwMode="auto">
          <a:xfrm>
            <a:off x="539750" y="6453188"/>
            <a:ext cx="8424863" cy="720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100" dirty="0">
              <a:latin typeface="Times New Roman" pitchFamily="18" charset="0"/>
            </a:endParaRPr>
          </a:p>
        </p:txBody>
      </p:sp>
      <p:sp>
        <p:nvSpPr>
          <p:cNvPr id="168987" name="Rectangle 23349"/>
          <p:cNvSpPr>
            <a:spLocks noChangeArrowheads="1"/>
          </p:cNvSpPr>
          <p:nvPr/>
        </p:nvSpPr>
        <p:spPr bwMode="auto">
          <a:xfrm>
            <a:off x="394994" y="5371685"/>
            <a:ext cx="8424863" cy="359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«</a:t>
            </a: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Физическая</a:t>
            </a:r>
            <a:r>
              <a:rPr lang="ru-RU" sz="14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r>
              <a:rPr lang="ru-RU" sz="16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культура и спорт», </a:t>
            </a:r>
            <a:r>
              <a:rPr lang="ru-RU" sz="1600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в том числе поддержка спортивных команд, проведение спортивных мероприятий.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1100" u="sng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29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dirty="0" smtClean="0">
                <a:latin typeface="PT Astra Serif" pitchFamily="18" charset="-52"/>
              </a:rPr>
              <a:t>Доходы бюджета</a:t>
            </a:r>
            <a:endParaRPr lang="ru-RU" sz="4000" dirty="0">
              <a:latin typeface="PT Astra Serif" pitchFamily="18" charset="-52"/>
            </a:endParaRPr>
          </a:p>
        </p:txBody>
      </p:sp>
      <p:sp>
        <p:nvSpPr>
          <p:cNvPr id="227335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78594" y="1844824"/>
            <a:ext cx="2736850" cy="3887787"/>
          </a:xfrm>
          <a:prstGeom prst="actionButtonBlank">
            <a:avLst/>
          </a:prstGeom>
          <a:solidFill>
            <a:srgbClr val="92D7F2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endParaRPr lang="ru-RU" sz="1400" b="1">
              <a:latin typeface="PT Astra Serif" pitchFamily="18" charset="-52"/>
            </a:endParaRPr>
          </a:p>
        </p:txBody>
      </p:sp>
      <p:sp>
        <p:nvSpPr>
          <p:cNvPr id="227336" name="Rectangle 1894"/>
          <p:cNvSpPr>
            <a:spLocks noChangeArrowheads="1"/>
          </p:cNvSpPr>
          <p:nvPr/>
        </p:nvSpPr>
        <p:spPr bwMode="auto">
          <a:xfrm>
            <a:off x="431006" y="2140496"/>
            <a:ext cx="223202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800" b="1" dirty="0">
                <a:latin typeface="PT Astra Serif" pitchFamily="18" charset="-52"/>
              </a:rPr>
              <a:t>НАЛОГОВЫЕ ДОХОДЫ</a:t>
            </a:r>
          </a:p>
          <a:p>
            <a:pPr algn="ctr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</a:pPr>
            <a:r>
              <a:rPr lang="ru-RU" sz="1400" dirty="0" smtClean="0">
                <a:latin typeface="PT Astra Serif" pitchFamily="18" charset="-52"/>
              </a:rPr>
              <a:t>Доходы </a:t>
            </a:r>
            <a:r>
              <a:rPr lang="ru-RU" sz="1400" dirty="0">
                <a:latin typeface="PT Astra Serif" pitchFamily="18" charset="-52"/>
              </a:rPr>
              <a:t>от предусмотренных </a:t>
            </a:r>
            <a:r>
              <a:rPr lang="ru-RU" sz="1400" dirty="0" smtClean="0">
                <a:latin typeface="PT Astra Serif" pitchFamily="18" charset="-52"/>
              </a:rPr>
              <a:t>законодательством Российской </a:t>
            </a:r>
            <a:r>
              <a:rPr lang="ru-RU" sz="1400" dirty="0">
                <a:latin typeface="PT Astra Serif" pitchFamily="18" charset="-52"/>
              </a:rPr>
              <a:t>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ним.</a:t>
            </a:r>
            <a:endParaRPr lang="ru-RU" sz="1200" dirty="0">
              <a:latin typeface="PT Astra Serif" pitchFamily="18" charset="-52"/>
            </a:endParaRPr>
          </a:p>
        </p:txBody>
      </p:sp>
      <p:sp>
        <p:nvSpPr>
          <p:cNvPr id="227337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059906" y="1844824"/>
            <a:ext cx="3024187" cy="3887787"/>
          </a:xfrm>
          <a:prstGeom prst="actionButtonBlank">
            <a:avLst/>
          </a:prstGeom>
          <a:solidFill>
            <a:srgbClr val="92D7F2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endParaRPr lang="ru-RU" sz="1400" b="1">
              <a:latin typeface="PT Astra Serif" pitchFamily="18" charset="-52"/>
            </a:endParaRPr>
          </a:p>
        </p:txBody>
      </p:sp>
      <p:sp>
        <p:nvSpPr>
          <p:cNvPr id="227338" name="Rectangle 1923"/>
          <p:cNvSpPr>
            <a:spLocks noChangeArrowheads="1"/>
          </p:cNvSpPr>
          <p:nvPr/>
        </p:nvSpPr>
        <p:spPr bwMode="auto">
          <a:xfrm>
            <a:off x="3276599" y="2132856"/>
            <a:ext cx="25908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400" b="1" dirty="0">
                <a:latin typeface="Times New Roman" pitchFamily="18" charset="0"/>
              </a:rPr>
              <a:t>   </a:t>
            </a:r>
            <a:r>
              <a:rPr lang="ru-RU" sz="1800" b="1" dirty="0">
                <a:latin typeface="PT Astra Serif" pitchFamily="18" charset="-52"/>
              </a:rPr>
              <a:t>НЕНАЛОГОВЫЕ ДОХОДЫ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400" dirty="0">
                <a:latin typeface="PT Astra Serif" pitchFamily="18" charset="-52"/>
              </a:rPr>
              <a:t>Доходы от использования имущества, находящегося в государственной или муниципальной собственности;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400" dirty="0">
                <a:latin typeface="PT Astra Serif" pitchFamily="18" charset="-52"/>
              </a:rPr>
              <a:t>доходы от продажи имущества;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400" dirty="0">
                <a:latin typeface="PT Astra Serif" pitchFamily="18" charset="-52"/>
              </a:rPr>
              <a:t>доходы от платных услуг, оказываемых казенными учреждениями;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400" dirty="0">
                <a:latin typeface="PT Astra Serif" pitchFamily="18" charset="-52"/>
              </a:rPr>
              <a:t>средства, полученные в результате применения мер гражданско-правовой, административной и уголовной ответственности;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400" dirty="0">
                <a:latin typeface="PT Astra Serif" pitchFamily="18" charset="-52"/>
              </a:rPr>
              <a:t>средства самообложения граждан;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400" dirty="0">
                <a:latin typeface="PT Astra Serif" pitchFamily="18" charset="-52"/>
              </a:rPr>
              <a:t>иные неналоговые доходы.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400" dirty="0">
              <a:latin typeface="Times New Roman" pitchFamily="18" charset="0"/>
            </a:endParaRPr>
          </a:p>
        </p:txBody>
      </p:sp>
      <p:sp>
        <p:nvSpPr>
          <p:cNvPr id="227339" name="AutoShape 4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73787" y="1844824"/>
            <a:ext cx="2844800" cy="3887787"/>
          </a:xfrm>
          <a:prstGeom prst="actionButtonBlank">
            <a:avLst/>
          </a:prstGeom>
          <a:solidFill>
            <a:srgbClr val="92D7F2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/>
            <a:endParaRPr lang="ru-RU" sz="1400" b="1">
              <a:latin typeface="PT Astra Serif" pitchFamily="18" charset="-52"/>
            </a:endParaRPr>
          </a:p>
        </p:txBody>
      </p:sp>
      <p:sp>
        <p:nvSpPr>
          <p:cNvPr id="227340" name="Rectangle 1909"/>
          <p:cNvSpPr>
            <a:spLocks noChangeArrowheads="1"/>
          </p:cNvSpPr>
          <p:nvPr/>
        </p:nvSpPr>
        <p:spPr bwMode="auto">
          <a:xfrm>
            <a:off x="6300786" y="2132856"/>
            <a:ext cx="2447925" cy="374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200" b="1" dirty="0">
                <a:latin typeface="Times New Roman" pitchFamily="18" charset="0"/>
              </a:rPr>
              <a:t> </a:t>
            </a:r>
            <a:r>
              <a:rPr lang="ru-RU" sz="1800" b="1" dirty="0">
                <a:latin typeface="PT Astra Serif" pitchFamily="18" charset="-52"/>
              </a:rPr>
              <a:t>БЕЗВОЗМЕЗДНЫЕ ПОСТУПЛЕНИЯ</a:t>
            </a:r>
            <a:r>
              <a:rPr lang="ru-RU" sz="1800" dirty="0">
                <a:latin typeface="Times New Roman" pitchFamily="18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ru-RU" sz="1400" dirty="0" smtClean="0">
                <a:latin typeface="PT Astra Serif" pitchFamily="18" charset="-52"/>
              </a:rPr>
              <a:t>Дотации</a:t>
            </a:r>
            <a:r>
              <a:rPr lang="ru-RU" sz="1400" dirty="0">
                <a:latin typeface="PT Astra Serif" pitchFamily="18" charset="-52"/>
              </a:rPr>
              <a:t>, субсидии, субвенции, межбюджетные трансферты из бюджетов вышестоящего уровня;</a:t>
            </a:r>
          </a:p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ru-RU" sz="1400" dirty="0">
                <a:latin typeface="PT Astra Serif" pitchFamily="18" charset="-52"/>
              </a:rPr>
              <a:t>безвозмездные поступления от физических и юридических лиц,  в том числе добровольные пожертвования.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59" name="Прямоугольник 11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ect">
            <a:avLst/>
          </a:prstGeom>
          <a:solidFill>
            <a:schemeClr val="accent2">
              <a:lumMod val="60000"/>
              <a:lumOff val="40000"/>
              <a:alpha val="29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sz="4000" i="1">
              <a:latin typeface="PT Astra Serif" pitchFamily="18" charset="-52"/>
            </a:endParaRPr>
          </a:p>
        </p:txBody>
      </p:sp>
      <p:sp>
        <p:nvSpPr>
          <p:cNvPr id="372761" name="Rectangle 36"/>
          <p:cNvSpPr>
            <a:spLocks noChangeArrowheads="1"/>
          </p:cNvSpPr>
          <p:nvPr/>
        </p:nvSpPr>
        <p:spPr bwMode="auto">
          <a:xfrm>
            <a:off x="755576" y="0"/>
            <a:ext cx="8243887" cy="765175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90000"/>
              </a:lnSpc>
            </a:pPr>
            <a:r>
              <a:rPr lang="ru-RU" sz="3100" dirty="0">
                <a:latin typeface="PT Astra Serif" pitchFamily="18" charset="-52"/>
              </a:rPr>
              <a:t>Структура доходов бюджета </a:t>
            </a:r>
            <a:endParaRPr lang="ru-RU" sz="3100" dirty="0" smtClean="0">
              <a:latin typeface="PT Astra Serif" pitchFamily="18" charset="-52"/>
            </a:endParaRPr>
          </a:p>
          <a:p>
            <a:pPr algn="ctr" eaLnBrk="0" hangingPunct="0">
              <a:lnSpc>
                <a:spcPct val="90000"/>
              </a:lnSpc>
            </a:pPr>
            <a:r>
              <a:rPr lang="ru-RU" sz="3100" dirty="0" smtClean="0">
                <a:latin typeface="PT Astra Serif" pitchFamily="18" charset="-52"/>
              </a:rPr>
              <a:t>города Кургана в 2021-2023 </a:t>
            </a:r>
            <a:r>
              <a:rPr lang="ru-RU" sz="3100" dirty="0">
                <a:latin typeface="PT Astra Serif" pitchFamily="18" charset="-52"/>
              </a:rPr>
              <a:t>гг.</a:t>
            </a:r>
          </a:p>
        </p:txBody>
      </p:sp>
      <p:graphicFrame>
        <p:nvGraphicFramePr>
          <p:cNvPr id="2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3937203"/>
              </p:ext>
            </p:extLst>
          </p:nvPr>
        </p:nvGraphicFramePr>
        <p:xfrm>
          <a:off x="5220072" y="620688"/>
          <a:ext cx="338437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702862"/>
              </p:ext>
            </p:extLst>
          </p:nvPr>
        </p:nvGraphicFramePr>
        <p:xfrm>
          <a:off x="2987824" y="2780928"/>
          <a:ext cx="77624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6662611"/>
              </p:ext>
            </p:extLst>
          </p:nvPr>
        </p:nvGraphicFramePr>
        <p:xfrm>
          <a:off x="-33536" y="1340768"/>
          <a:ext cx="6141041" cy="5112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Метрополия 1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FFFFFF"/>
      </a:accent3>
      <a:accent4>
        <a:srgbClr val="000000"/>
      </a:accent4>
      <a:accent5>
        <a:srgbClr val="ABD3EF"/>
      </a:accent5>
      <a:accent6>
        <a:srgbClr val="2176B3"/>
      </a:accent6>
      <a:hlink>
        <a:srgbClr val="6EAC1C"/>
      </a:hlink>
      <a:folHlink>
        <a:srgbClr val="B26B02"/>
      </a:folHlink>
    </a:clrScheme>
    <a:fontScheme name="Метрополия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8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8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Метрополия 1">
        <a:dk1>
          <a:srgbClr val="000000"/>
        </a:dk1>
        <a:lt1>
          <a:srgbClr val="FFFFFF"/>
        </a:lt1>
        <a:dk2>
          <a:srgbClr val="335B74"/>
        </a:dk2>
        <a:lt2>
          <a:srgbClr val="DFE3E5"/>
        </a:lt2>
        <a:accent1>
          <a:srgbClr val="1CADE4"/>
        </a:accent1>
        <a:accent2>
          <a:srgbClr val="2683C6"/>
        </a:accent2>
        <a:accent3>
          <a:srgbClr val="FFFFFF"/>
        </a:accent3>
        <a:accent4>
          <a:srgbClr val="000000"/>
        </a:accent4>
        <a:accent5>
          <a:srgbClr val="ABD3EF"/>
        </a:accent5>
        <a:accent6>
          <a:srgbClr val="2176B3"/>
        </a:accent6>
        <a:hlink>
          <a:srgbClr val="6EAC1C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Метрополия">
  <a:themeElements>
    <a:clrScheme name="9_Метрополия 1">
      <a:dk1>
        <a:srgbClr val="335B74"/>
      </a:dk1>
      <a:lt1>
        <a:srgbClr val="FFFFFF"/>
      </a:lt1>
      <a:dk2>
        <a:srgbClr val="000000"/>
      </a:dk2>
      <a:lt2>
        <a:srgbClr val="DFE3E5"/>
      </a:lt2>
      <a:accent1>
        <a:srgbClr val="1CADE4"/>
      </a:accent1>
      <a:accent2>
        <a:srgbClr val="2683C6"/>
      </a:accent2>
      <a:accent3>
        <a:srgbClr val="AAAAAA"/>
      </a:accent3>
      <a:accent4>
        <a:srgbClr val="DADADA"/>
      </a:accent4>
      <a:accent5>
        <a:srgbClr val="ABD3EF"/>
      </a:accent5>
      <a:accent6>
        <a:srgbClr val="2176B3"/>
      </a:accent6>
      <a:hlink>
        <a:srgbClr val="6EAC1C"/>
      </a:hlink>
      <a:folHlink>
        <a:srgbClr val="B26B02"/>
      </a:folHlink>
    </a:clrScheme>
    <a:fontScheme name="9_Метрополия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8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8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9_Метрополия 1">
        <a:dk1>
          <a:srgbClr val="335B74"/>
        </a:dk1>
        <a:lt1>
          <a:srgbClr val="FFFFFF"/>
        </a:lt1>
        <a:dk2>
          <a:srgbClr val="000000"/>
        </a:dk2>
        <a:lt2>
          <a:srgbClr val="DFE3E5"/>
        </a:lt2>
        <a:accent1>
          <a:srgbClr val="1CADE4"/>
        </a:accent1>
        <a:accent2>
          <a:srgbClr val="2683C6"/>
        </a:accent2>
        <a:accent3>
          <a:srgbClr val="AAAAAA"/>
        </a:accent3>
        <a:accent4>
          <a:srgbClr val="DADADA"/>
        </a:accent4>
        <a:accent5>
          <a:srgbClr val="ABD3EF"/>
        </a:accent5>
        <a:accent6>
          <a:srgbClr val="2176B3"/>
        </a:accent6>
        <a:hlink>
          <a:srgbClr val="6EAC1C"/>
        </a:hlink>
        <a:folHlink>
          <a:srgbClr val="B26B0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Метрополия">
  <a:themeElements>
    <a:clrScheme name="10_Метрополия 1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FFFFFF"/>
      </a:accent3>
      <a:accent4>
        <a:srgbClr val="000000"/>
      </a:accent4>
      <a:accent5>
        <a:srgbClr val="ABD3EF"/>
      </a:accent5>
      <a:accent6>
        <a:srgbClr val="2176B3"/>
      </a:accent6>
      <a:hlink>
        <a:srgbClr val="6EAC1C"/>
      </a:hlink>
      <a:folHlink>
        <a:srgbClr val="B26B02"/>
      </a:folHlink>
    </a:clrScheme>
    <a:fontScheme name="10_Метрополия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8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8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0_Метрополия 1">
        <a:dk1>
          <a:srgbClr val="000000"/>
        </a:dk1>
        <a:lt1>
          <a:srgbClr val="FFFFFF"/>
        </a:lt1>
        <a:dk2>
          <a:srgbClr val="335B74"/>
        </a:dk2>
        <a:lt2>
          <a:srgbClr val="DFE3E5"/>
        </a:lt2>
        <a:accent1>
          <a:srgbClr val="1CADE4"/>
        </a:accent1>
        <a:accent2>
          <a:srgbClr val="2683C6"/>
        </a:accent2>
        <a:accent3>
          <a:srgbClr val="FFFFFF"/>
        </a:accent3>
        <a:accent4>
          <a:srgbClr val="000000"/>
        </a:accent4>
        <a:accent5>
          <a:srgbClr val="ABD3EF"/>
        </a:accent5>
        <a:accent6>
          <a:srgbClr val="2176B3"/>
        </a:accent6>
        <a:hlink>
          <a:srgbClr val="6EAC1C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Метрополия">
  <a:themeElements>
    <a:clrScheme name="11_Метрополия 1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FFFFFF"/>
      </a:accent3>
      <a:accent4>
        <a:srgbClr val="000000"/>
      </a:accent4>
      <a:accent5>
        <a:srgbClr val="ABD3EF"/>
      </a:accent5>
      <a:accent6>
        <a:srgbClr val="2176B3"/>
      </a:accent6>
      <a:hlink>
        <a:srgbClr val="6EAC1C"/>
      </a:hlink>
      <a:folHlink>
        <a:srgbClr val="B26B02"/>
      </a:folHlink>
    </a:clrScheme>
    <a:fontScheme name="11_Метрополия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8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8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1_Метрополия 1">
        <a:dk1>
          <a:srgbClr val="000000"/>
        </a:dk1>
        <a:lt1>
          <a:srgbClr val="FFFFFF"/>
        </a:lt1>
        <a:dk2>
          <a:srgbClr val="335B74"/>
        </a:dk2>
        <a:lt2>
          <a:srgbClr val="DFE3E5"/>
        </a:lt2>
        <a:accent1>
          <a:srgbClr val="1CADE4"/>
        </a:accent1>
        <a:accent2>
          <a:srgbClr val="2683C6"/>
        </a:accent2>
        <a:accent3>
          <a:srgbClr val="FFFFFF"/>
        </a:accent3>
        <a:accent4>
          <a:srgbClr val="000000"/>
        </a:accent4>
        <a:accent5>
          <a:srgbClr val="ABD3EF"/>
        </a:accent5>
        <a:accent6>
          <a:srgbClr val="2176B3"/>
        </a:accent6>
        <a:hlink>
          <a:srgbClr val="6EAC1C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Метрополия">
  <a:themeElements>
    <a:clrScheme name="12_Метрополия 1">
      <a:dk1>
        <a:srgbClr val="335B74"/>
      </a:dk1>
      <a:lt1>
        <a:srgbClr val="FFFFFF"/>
      </a:lt1>
      <a:dk2>
        <a:srgbClr val="000000"/>
      </a:dk2>
      <a:lt2>
        <a:srgbClr val="DFE3E5"/>
      </a:lt2>
      <a:accent1>
        <a:srgbClr val="1CADE4"/>
      </a:accent1>
      <a:accent2>
        <a:srgbClr val="2683C6"/>
      </a:accent2>
      <a:accent3>
        <a:srgbClr val="AAAAAA"/>
      </a:accent3>
      <a:accent4>
        <a:srgbClr val="DADADA"/>
      </a:accent4>
      <a:accent5>
        <a:srgbClr val="ABD3EF"/>
      </a:accent5>
      <a:accent6>
        <a:srgbClr val="2176B3"/>
      </a:accent6>
      <a:hlink>
        <a:srgbClr val="6EAC1C"/>
      </a:hlink>
      <a:folHlink>
        <a:srgbClr val="B26B02"/>
      </a:folHlink>
    </a:clrScheme>
    <a:fontScheme name="12_Метрополия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8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8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2_Метрополия 1">
        <a:dk1>
          <a:srgbClr val="335B74"/>
        </a:dk1>
        <a:lt1>
          <a:srgbClr val="FFFFFF"/>
        </a:lt1>
        <a:dk2>
          <a:srgbClr val="000000"/>
        </a:dk2>
        <a:lt2>
          <a:srgbClr val="DFE3E5"/>
        </a:lt2>
        <a:accent1>
          <a:srgbClr val="1CADE4"/>
        </a:accent1>
        <a:accent2>
          <a:srgbClr val="2683C6"/>
        </a:accent2>
        <a:accent3>
          <a:srgbClr val="AAAAAA"/>
        </a:accent3>
        <a:accent4>
          <a:srgbClr val="DADADA"/>
        </a:accent4>
        <a:accent5>
          <a:srgbClr val="ABD3EF"/>
        </a:accent5>
        <a:accent6>
          <a:srgbClr val="2176B3"/>
        </a:accent6>
        <a:hlink>
          <a:srgbClr val="6EAC1C"/>
        </a:hlink>
        <a:folHlink>
          <a:srgbClr val="B26B0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Метрополия">
  <a:themeElements>
    <a:clrScheme name="1_Метрополия 1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FFFFFF"/>
      </a:accent3>
      <a:accent4>
        <a:srgbClr val="000000"/>
      </a:accent4>
      <a:accent5>
        <a:srgbClr val="ABD3EF"/>
      </a:accent5>
      <a:accent6>
        <a:srgbClr val="2176B3"/>
      </a:accent6>
      <a:hlink>
        <a:srgbClr val="6EAC1C"/>
      </a:hlink>
      <a:folHlink>
        <a:srgbClr val="B26B02"/>
      </a:folHlink>
    </a:clrScheme>
    <a:fontScheme name="1_Метрополия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8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8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Метрополия 1">
        <a:dk1>
          <a:srgbClr val="000000"/>
        </a:dk1>
        <a:lt1>
          <a:srgbClr val="FFFFFF"/>
        </a:lt1>
        <a:dk2>
          <a:srgbClr val="335B74"/>
        </a:dk2>
        <a:lt2>
          <a:srgbClr val="DFE3E5"/>
        </a:lt2>
        <a:accent1>
          <a:srgbClr val="1CADE4"/>
        </a:accent1>
        <a:accent2>
          <a:srgbClr val="2683C6"/>
        </a:accent2>
        <a:accent3>
          <a:srgbClr val="FFFFFF"/>
        </a:accent3>
        <a:accent4>
          <a:srgbClr val="000000"/>
        </a:accent4>
        <a:accent5>
          <a:srgbClr val="ABD3EF"/>
        </a:accent5>
        <a:accent6>
          <a:srgbClr val="2176B3"/>
        </a:accent6>
        <a:hlink>
          <a:srgbClr val="6EAC1C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Метрополия">
  <a:themeElements>
    <a:clrScheme name="2_Метрополия 1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FFFFFF"/>
      </a:accent3>
      <a:accent4>
        <a:srgbClr val="000000"/>
      </a:accent4>
      <a:accent5>
        <a:srgbClr val="ABD3EF"/>
      </a:accent5>
      <a:accent6>
        <a:srgbClr val="2176B3"/>
      </a:accent6>
      <a:hlink>
        <a:srgbClr val="6EAC1C"/>
      </a:hlink>
      <a:folHlink>
        <a:srgbClr val="B26B02"/>
      </a:folHlink>
    </a:clrScheme>
    <a:fontScheme name="2_Метрополия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8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8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2_Метрополия 1">
        <a:dk1>
          <a:srgbClr val="000000"/>
        </a:dk1>
        <a:lt1>
          <a:srgbClr val="FFFFFF"/>
        </a:lt1>
        <a:dk2>
          <a:srgbClr val="335B74"/>
        </a:dk2>
        <a:lt2>
          <a:srgbClr val="DFE3E5"/>
        </a:lt2>
        <a:accent1>
          <a:srgbClr val="1CADE4"/>
        </a:accent1>
        <a:accent2>
          <a:srgbClr val="2683C6"/>
        </a:accent2>
        <a:accent3>
          <a:srgbClr val="FFFFFF"/>
        </a:accent3>
        <a:accent4>
          <a:srgbClr val="000000"/>
        </a:accent4>
        <a:accent5>
          <a:srgbClr val="ABD3EF"/>
        </a:accent5>
        <a:accent6>
          <a:srgbClr val="2176B3"/>
        </a:accent6>
        <a:hlink>
          <a:srgbClr val="6EAC1C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Метрополия">
  <a:themeElements>
    <a:clrScheme name="3_Метрополия 1">
      <a:dk1>
        <a:srgbClr val="335B74"/>
      </a:dk1>
      <a:lt1>
        <a:srgbClr val="FFFFFF"/>
      </a:lt1>
      <a:dk2>
        <a:srgbClr val="000000"/>
      </a:dk2>
      <a:lt2>
        <a:srgbClr val="DFE3E5"/>
      </a:lt2>
      <a:accent1>
        <a:srgbClr val="1CADE4"/>
      </a:accent1>
      <a:accent2>
        <a:srgbClr val="2683C6"/>
      </a:accent2>
      <a:accent3>
        <a:srgbClr val="AAAAAA"/>
      </a:accent3>
      <a:accent4>
        <a:srgbClr val="DADADA"/>
      </a:accent4>
      <a:accent5>
        <a:srgbClr val="ABD3EF"/>
      </a:accent5>
      <a:accent6>
        <a:srgbClr val="2176B3"/>
      </a:accent6>
      <a:hlink>
        <a:srgbClr val="6EAC1C"/>
      </a:hlink>
      <a:folHlink>
        <a:srgbClr val="B26B02"/>
      </a:folHlink>
    </a:clrScheme>
    <a:fontScheme name="3_Метрополия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8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8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_Метрополия 1">
        <a:dk1>
          <a:srgbClr val="335B74"/>
        </a:dk1>
        <a:lt1>
          <a:srgbClr val="FFFFFF"/>
        </a:lt1>
        <a:dk2>
          <a:srgbClr val="000000"/>
        </a:dk2>
        <a:lt2>
          <a:srgbClr val="DFE3E5"/>
        </a:lt2>
        <a:accent1>
          <a:srgbClr val="1CADE4"/>
        </a:accent1>
        <a:accent2>
          <a:srgbClr val="2683C6"/>
        </a:accent2>
        <a:accent3>
          <a:srgbClr val="AAAAAA"/>
        </a:accent3>
        <a:accent4>
          <a:srgbClr val="DADADA"/>
        </a:accent4>
        <a:accent5>
          <a:srgbClr val="ABD3EF"/>
        </a:accent5>
        <a:accent6>
          <a:srgbClr val="2176B3"/>
        </a:accent6>
        <a:hlink>
          <a:srgbClr val="6EAC1C"/>
        </a:hlink>
        <a:folHlink>
          <a:srgbClr val="B26B0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Метрополия">
  <a:themeElements>
    <a:clrScheme name="4_Метрополия 1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FFFFFF"/>
      </a:accent3>
      <a:accent4>
        <a:srgbClr val="000000"/>
      </a:accent4>
      <a:accent5>
        <a:srgbClr val="ABD3EF"/>
      </a:accent5>
      <a:accent6>
        <a:srgbClr val="2176B3"/>
      </a:accent6>
      <a:hlink>
        <a:srgbClr val="6EAC1C"/>
      </a:hlink>
      <a:folHlink>
        <a:srgbClr val="B26B02"/>
      </a:folHlink>
    </a:clrScheme>
    <a:fontScheme name="4_Метрополия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8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8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4_Метрополия 1">
        <a:dk1>
          <a:srgbClr val="000000"/>
        </a:dk1>
        <a:lt1>
          <a:srgbClr val="FFFFFF"/>
        </a:lt1>
        <a:dk2>
          <a:srgbClr val="335B74"/>
        </a:dk2>
        <a:lt2>
          <a:srgbClr val="DFE3E5"/>
        </a:lt2>
        <a:accent1>
          <a:srgbClr val="1CADE4"/>
        </a:accent1>
        <a:accent2>
          <a:srgbClr val="2683C6"/>
        </a:accent2>
        <a:accent3>
          <a:srgbClr val="FFFFFF"/>
        </a:accent3>
        <a:accent4>
          <a:srgbClr val="000000"/>
        </a:accent4>
        <a:accent5>
          <a:srgbClr val="ABD3EF"/>
        </a:accent5>
        <a:accent6>
          <a:srgbClr val="2176B3"/>
        </a:accent6>
        <a:hlink>
          <a:srgbClr val="6EAC1C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Метрополия">
  <a:themeElements>
    <a:clrScheme name="5_Метрополия 1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FFFFFF"/>
      </a:accent3>
      <a:accent4>
        <a:srgbClr val="000000"/>
      </a:accent4>
      <a:accent5>
        <a:srgbClr val="ABD3EF"/>
      </a:accent5>
      <a:accent6>
        <a:srgbClr val="2176B3"/>
      </a:accent6>
      <a:hlink>
        <a:srgbClr val="6EAC1C"/>
      </a:hlink>
      <a:folHlink>
        <a:srgbClr val="B26B02"/>
      </a:folHlink>
    </a:clrScheme>
    <a:fontScheme name="5_Метрополия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8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8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5_Метрополия 1">
        <a:dk1>
          <a:srgbClr val="000000"/>
        </a:dk1>
        <a:lt1>
          <a:srgbClr val="FFFFFF"/>
        </a:lt1>
        <a:dk2>
          <a:srgbClr val="335B74"/>
        </a:dk2>
        <a:lt2>
          <a:srgbClr val="DFE3E5"/>
        </a:lt2>
        <a:accent1>
          <a:srgbClr val="1CADE4"/>
        </a:accent1>
        <a:accent2>
          <a:srgbClr val="2683C6"/>
        </a:accent2>
        <a:accent3>
          <a:srgbClr val="FFFFFF"/>
        </a:accent3>
        <a:accent4>
          <a:srgbClr val="000000"/>
        </a:accent4>
        <a:accent5>
          <a:srgbClr val="ABD3EF"/>
        </a:accent5>
        <a:accent6>
          <a:srgbClr val="2176B3"/>
        </a:accent6>
        <a:hlink>
          <a:srgbClr val="6EAC1C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Метрополия">
  <a:themeElements>
    <a:clrScheme name="6_Метрополия 1">
      <a:dk1>
        <a:srgbClr val="335B74"/>
      </a:dk1>
      <a:lt1>
        <a:srgbClr val="FFFFFF"/>
      </a:lt1>
      <a:dk2>
        <a:srgbClr val="000000"/>
      </a:dk2>
      <a:lt2>
        <a:srgbClr val="DFE3E5"/>
      </a:lt2>
      <a:accent1>
        <a:srgbClr val="1CADE4"/>
      </a:accent1>
      <a:accent2>
        <a:srgbClr val="2683C6"/>
      </a:accent2>
      <a:accent3>
        <a:srgbClr val="AAAAAA"/>
      </a:accent3>
      <a:accent4>
        <a:srgbClr val="DADADA"/>
      </a:accent4>
      <a:accent5>
        <a:srgbClr val="ABD3EF"/>
      </a:accent5>
      <a:accent6>
        <a:srgbClr val="2176B3"/>
      </a:accent6>
      <a:hlink>
        <a:srgbClr val="6EAC1C"/>
      </a:hlink>
      <a:folHlink>
        <a:srgbClr val="B26B02"/>
      </a:folHlink>
    </a:clrScheme>
    <a:fontScheme name="6_Метрополия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8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8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6_Метрополия 1">
        <a:dk1>
          <a:srgbClr val="335B74"/>
        </a:dk1>
        <a:lt1>
          <a:srgbClr val="FFFFFF"/>
        </a:lt1>
        <a:dk2>
          <a:srgbClr val="000000"/>
        </a:dk2>
        <a:lt2>
          <a:srgbClr val="DFE3E5"/>
        </a:lt2>
        <a:accent1>
          <a:srgbClr val="1CADE4"/>
        </a:accent1>
        <a:accent2>
          <a:srgbClr val="2683C6"/>
        </a:accent2>
        <a:accent3>
          <a:srgbClr val="AAAAAA"/>
        </a:accent3>
        <a:accent4>
          <a:srgbClr val="DADADA"/>
        </a:accent4>
        <a:accent5>
          <a:srgbClr val="ABD3EF"/>
        </a:accent5>
        <a:accent6>
          <a:srgbClr val="2176B3"/>
        </a:accent6>
        <a:hlink>
          <a:srgbClr val="6EAC1C"/>
        </a:hlink>
        <a:folHlink>
          <a:srgbClr val="B26B0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Метрополия">
  <a:themeElements>
    <a:clrScheme name="7_Метрополия 1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FFFFFF"/>
      </a:accent3>
      <a:accent4>
        <a:srgbClr val="000000"/>
      </a:accent4>
      <a:accent5>
        <a:srgbClr val="ABD3EF"/>
      </a:accent5>
      <a:accent6>
        <a:srgbClr val="2176B3"/>
      </a:accent6>
      <a:hlink>
        <a:srgbClr val="6EAC1C"/>
      </a:hlink>
      <a:folHlink>
        <a:srgbClr val="B26B02"/>
      </a:folHlink>
    </a:clrScheme>
    <a:fontScheme name="7_Метрополия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8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8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7_Метрополия 1">
        <a:dk1>
          <a:srgbClr val="000000"/>
        </a:dk1>
        <a:lt1>
          <a:srgbClr val="FFFFFF"/>
        </a:lt1>
        <a:dk2>
          <a:srgbClr val="335B74"/>
        </a:dk2>
        <a:lt2>
          <a:srgbClr val="DFE3E5"/>
        </a:lt2>
        <a:accent1>
          <a:srgbClr val="1CADE4"/>
        </a:accent1>
        <a:accent2>
          <a:srgbClr val="2683C6"/>
        </a:accent2>
        <a:accent3>
          <a:srgbClr val="FFFFFF"/>
        </a:accent3>
        <a:accent4>
          <a:srgbClr val="000000"/>
        </a:accent4>
        <a:accent5>
          <a:srgbClr val="ABD3EF"/>
        </a:accent5>
        <a:accent6>
          <a:srgbClr val="2176B3"/>
        </a:accent6>
        <a:hlink>
          <a:srgbClr val="6EAC1C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Метрополия">
  <a:themeElements>
    <a:clrScheme name="8_Метрополия 1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FFFFFF"/>
      </a:accent3>
      <a:accent4>
        <a:srgbClr val="000000"/>
      </a:accent4>
      <a:accent5>
        <a:srgbClr val="ABD3EF"/>
      </a:accent5>
      <a:accent6>
        <a:srgbClr val="2176B3"/>
      </a:accent6>
      <a:hlink>
        <a:srgbClr val="6EAC1C"/>
      </a:hlink>
      <a:folHlink>
        <a:srgbClr val="B26B02"/>
      </a:folHlink>
    </a:clrScheme>
    <a:fontScheme name="8_Метрополия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8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>
            <a:alpha val="78000"/>
          </a:schemeClr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8_Метрополия 1">
        <a:dk1>
          <a:srgbClr val="000000"/>
        </a:dk1>
        <a:lt1>
          <a:srgbClr val="FFFFFF"/>
        </a:lt1>
        <a:dk2>
          <a:srgbClr val="335B74"/>
        </a:dk2>
        <a:lt2>
          <a:srgbClr val="DFE3E5"/>
        </a:lt2>
        <a:accent1>
          <a:srgbClr val="1CADE4"/>
        </a:accent1>
        <a:accent2>
          <a:srgbClr val="2683C6"/>
        </a:accent2>
        <a:accent3>
          <a:srgbClr val="FFFFFF"/>
        </a:accent3>
        <a:accent4>
          <a:srgbClr val="000000"/>
        </a:accent4>
        <a:accent5>
          <a:srgbClr val="ABD3EF"/>
        </a:accent5>
        <a:accent6>
          <a:srgbClr val="2176B3"/>
        </a:accent6>
        <a:hlink>
          <a:srgbClr val="6EAC1C"/>
        </a:hlink>
        <a:folHlink>
          <a:srgbClr val="B26B0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Метрополия 1">
    <a:dk1>
      <a:srgbClr val="000000"/>
    </a:dk1>
    <a:lt1>
      <a:srgbClr val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FFFFFF"/>
    </a:accent3>
    <a:accent4>
      <a:srgbClr val="000000"/>
    </a:accent4>
    <a:accent5>
      <a:srgbClr val="ABD3EF"/>
    </a:accent5>
    <a:accent6>
      <a:srgbClr val="2176B3"/>
    </a:accent6>
    <a:hlink>
      <a:srgbClr val="6EAC1C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Метрополия 1">
    <a:dk1>
      <a:srgbClr val="000000"/>
    </a:dk1>
    <a:lt1>
      <a:srgbClr val="FFFFFF"/>
    </a:lt1>
    <a:dk2>
      <a:srgbClr val="335B74"/>
    </a:dk2>
    <a:lt2>
      <a:srgbClr val="DFE3E5"/>
    </a:lt2>
    <a:accent1>
      <a:srgbClr val="1CADE4"/>
    </a:accent1>
    <a:accent2>
      <a:srgbClr val="2683C6"/>
    </a:accent2>
    <a:accent3>
      <a:srgbClr val="FFFFFF"/>
    </a:accent3>
    <a:accent4>
      <a:srgbClr val="000000"/>
    </a:accent4>
    <a:accent5>
      <a:srgbClr val="ABD3EF"/>
    </a:accent5>
    <a:accent6>
      <a:srgbClr val="2176B3"/>
    </a:accent6>
    <a:hlink>
      <a:srgbClr val="6EAC1C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Презентация1</Template>
  <TotalTime>16361</TotalTime>
  <Words>1943</Words>
  <Application>Microsoft Office PowerPoint</Application>
  <PresentationFormat>Экран (4:3)</PresentationFormat>
  <Paragraphs>344</Paragraphs>
  <Slides>25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44" baseType="lpstr">
      <vt:lpstr>Arial</vt:lpstr>
      <vt:lpstr>Calibri</vt:lpstr>
      <vt:lpstr>Calibri Light</vt:lpstr>
      <vt:lpstr>PT Astra Serif</vt:lpstr>
      <vt:lpstr>Times New Roman</vt:lpstr>
      <vt:lpstr>Метрополия</vt:lpstr>
      <vt:lpstr>1_Метрополия</vt:lpstr>
      <vt:lpstr>2_Метрополия</vt:lpstr>
      <vt:lpstr>3_Метрополия</vt:lpstr>
      <vt:lpstr>4_Метрополия</vt:lpstr>
      <vt:lpstr>5_Метрополия</vt:lpstr>
      <vt:lpstr>6_Метрополия</vt:lpstr>
      <vt:lpstr>7_Метрополия</vt:lpstr>
      <vt:lpstr>8_Метрополия</vt:lpstr>
      <vt:lpstr>9_Метрополия</vt:lpstr>
      <vt:lpstr>10_Метрополия</vt:lpstr>
      <vt:lpstr>11_Метрополия</vt:lpstr>
      <vt:lpstr>12_Метрополия</vt:lpstr>
      <vt:lpstr>Worksheet</vt:lpstr>
      <vt:lpstr>Презентация PowerPoint</vt:lpstr>
      <vt:lpstr>Презентация PowerPoint</vt:lpstr>
      <vt:lpstr>Презентация PowerPoint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Динамика поступлений НДФЛ в бюджет города Кургана (2018-2023 гг.), млн.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Финансово-казначейский комитет Администрации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Poljakova</dc:creator>
  <cp:lastModifiedBy>Татьяна Кучина</cp:lastModifiedBy>
  <cp:revision>1058</cp:revision>
  <cp:lastPrinted>2020-12-09T09:48:53Z</cp:lastPrinted>
  <dcterms:created xsi:type="dcterms:W3CDTF">2013-10-28T09:35:43Z</dcterms:created>
  <dcterms:modified xsi:type="dcterms:W3CDTF">2020-12-15T09:36:00Z</dcterms:modified>
</cp:coreProperties>
</file>